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4"/>
  </p:notesMasterIdLst>
  <p:sldIdLst>
    <p:sldId id="273" r:id="rId4"/>
    <p:sldId id="258" r:id="rId5"/>
    <p:sldId id="269" r:id="rId6"/>
    <p:sldId id="265" r:id="rId7"/>
    <p:sldId id="271" r:id="rId8"/>
    <p:sldId id="272" r:id="rId9"/>
    <p:sldId id="274"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0000CC"/>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p:scale>
          <a:sx n="110" d="100"/>
          <a:sy n="110" d="100"/>
        </p:scale>
        <p:origin x="54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66858-6533-47C5-A008-48B7E0B61016}" type="datetimeFigureOut">
              <a:rPr lang="en-US" smtClean="0"/>
              <a:t>8/24/2015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5B13B-AB11-4E77-BAA8-F3086792A40E}" type="slidenum">
              <a:rPr lang="en-US" smtClean="0"/>
              <a:t>‹Nr.›</a:t>
            </a:fld>
            <a:endParaRPr lang="en-US"/>
          </a:p>
        </p:txBody>
      </p:sp>
    </p:spTree>
    <p:extLst>
      <p:ext uri="{BB962C8B-B14F-4D97-AF65-F5344CB8AC3E}">
        <p14:creationId xmlns:p14="http://schemas.microsoft.com/office/powerpoint/2010/main" val="3347567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6:51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325422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6:51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10</a:t>
            </a:fld>
            <a:endParaRPr lang="en-US" sz="1200" b="0" i="0">
              <a:latin typeface="Calibri"/>
              <a:ea typeface="+mn-ea"/>
              <a:cs typeface="+mn-cs"/>
            </a:endParaRPr>
          </a:p>
        </p:txBody>
      </p:sp>
    </p:spTree>
    <p:extLst>
      <p:ext uri="{BB962C8B-B14F-4D97-AF65-F5344CB8AC3E}">
        <p14:creationId xmlns:p14="http://schemas.microsoft.com/office/powerpoint/2010/main" val="29540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2</a:t>
            </a:fld>
            <a:endParaRPr lang="en-US" sz="1200" b="0" i="0">
              <a:latin typeface="Calibri"/>
              <a:ea typeface="+mn-ea"/>
              <a:cs typeface="+mn-cs"/>
            </a:endParaRPr>
          </a:p>
        </p:txBody>
      </p:sp>
    </p:spTree>
    <p:extLst>
      <p:ext uri="{BB962C8B-B14F-4D97-AF65-F5344CB8AC3E}">
        <p14:creationId xmlns:p14="http://schemas.microsoft.com/office/powerpoint/2010/main" val="139109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3</a:t>
            </a:fld>
            <a:endParaRPr lang="en-US" sz="1200" b="0" i="0">
              <a:latin typeface="Calibri"/>
              <a:ea typeface="+mn-ea"/>
              <a:cs typeface="+mn-cs"/>
            </a:endParaRPr>
          </a:p>
        </p:txBody>
      </p:sp>
    </p:spTree>
    <p:extLst>
      <p:ext uri="{BB962C8B-B14F-4D97-AF65-F5344CB8AC3E}">
        <p14:creationId xmlns:p14="http://schemas.microsoft.com/office/powerpoint/2010/main" val="230370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4</a:t>
            </a:fld>
            <a:endParaRPr lang="en-US" sz="1200" b="0" i="0">
              <a:latin typeface="Calibri"/>
              <a:ea typeface="+mn-ea"/>
              <a:cs typeface="+mn-cs"/>
            </a:endParaRPr>
          </a:p>
        </p:txBody>
      </p:sp>
    </p:spTree>
    <p:extLst>
      <p:ext uri="{BB962C8B-B14F-4D97-AF65-F5344CB8AC3E}">
        <p14:creationId xmlns:p14="http://schemas.microsoft.com/office/powerpoint/2010/main" val="176802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5</a:t>
            </a:fld>
            <a:endParaRPr lang="en-US" sz="1200" b="0" i="0">
              <a:latin typeface="Calibri"/>
              <a:ea typeface="+mn-ea"/>
              <a:cs typeface="+mn-cs"/>
            </a:endParaRPr>
          </a:p>
        </p:txBody>
      </p:sp>
    </p:spTree>
    <p:extLst>
      <p:ext uri="{BB962C8B-B14F-4D97-AF65-F5344CB8AC3E}">
        <p14:creationId xmlns:p14="http://schemas.microsoft.com/office/powerpoint/2010/main" val="285207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6</a:t>
            </a:fld>
            <a:endParaRPr lang="en-US" sz="1200" b="0" i="0">
              <a:latin typeface="Calibri"/>
              <a:ea typeface="+mn-ea"/>
              <a:cs typeface="+mn-cs"/>
            </a:endParaRPr>
          </a:p>
        </p:txBody>
      </p:sp>
    </p:spTree>
    <p:extLst>
      <p:ext uri="{BB962C8B-B14F-4D97-AF65-F5344CB8AC3E}">
        <p14:creationId xmlns:p14="http://schemas.microsoft.com/office/powerpoint/2010/main" val="174231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8/25/2015 7:14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7</a:t>
            </a:fld>
            <a:endParaRPr lang="en-US" sz="1200" b="0" i="0">
              <a:latin typeface="Calibri"/>
              <a:ea typeface="+mn-ea"/>
              <a:cs typeface="+mn-cs"/>
            </a:endParaRPr>
          </a:p>
        </p:txBody>
      </p:sp>
    </p:spTree>
    <p:extLst>
      <p:ext uri="{BB962C8B-B14F-4D97-AF65-F5344CB8AC3E}">
        <p14:creationId xmlns:p14="http://schemas.microsoft.com/office/powerpoint/2010/main" val="256120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8</a:t>
            </a:fld>
            <a:endParaRPr lang="en-US" sz="1200" b="0" i="0">
              <a:latin typeface="Calibri"/>
              <a:ea typeface="+mn-ea"/>
              <a:cs typeface="+mn-cs"/>
            </a:endParaRPr>
          </a:p>
        </p:txBody>
      </p:sp>
    </p:spTree>
    <p:extLst>
      <p:ext uri="{BB962C8B-B14F-4D97-AF65-F5344CB8AC3E}">
        <p14:creationId xmlns:p14="http://schemas.microsoft.com/office/powerpoint/2010/main" val="365731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8/24/2015 6:52 AM</a:t>
            </a:fld>
            <a:endParaRPr lang="en-US" sz="1200" b="0" i="0">
              <a:latin typeface="Calibri"/>
              <a:ea typeface="+mn-ea"/>
              <a:cs typeface="+mn-cs"/>
            </a:endParaRPr>
          </a:p>
        </p:txBody>
      </p:sp>
      <p:sp>
        <p:nvSpPr>
          <p:cNvPr id="6" name="Footer Placeholder 5"/>
          <p:cNvSpPr>
            <a:spLocks noGrp="1"/>
          </p:cNvSpPr>
          <p:nvPr>
            <p:ph type="ftr" sz="quarter" idx="12"/>
          </p:nvPr>
        </p:nvSpPr>
        <p:spPr/>
        <p:txBody>
          <a:bodyPr/>
          <a:lstStyle/>
          <a:p>
            <a:pPr algn="l" defTabSz="914400">
              <a:buNone/>
            </a:pPr>
            <a:r>
              <a:rPr lang="en-US" sz="1200" b="0" i="0">
                <a:solidFill>
                  <a:srgbClr val="000000"/>
                </a:solidFill>
                <a:latin typeface="Calibri"/>
                <a:ea typeface="+mn-ea"/>
                <a:cs typeface="+mn-cs"/>
              </a:rPr>
              <a:t>© 2007 Microsoft Corporation. Alle Rechte vorbehalten. Microsoft, Windows, Windows Vista und andere Produktnamen sind möglicherweise eingetragene Marken oder Marken in den USA und/oder anderen Ländern/Regionen.</a:t>
            </a:r>
          </a:p>
          <a:p>
            <a:pPr algn="l" defTabSz="914400">
              <a:buNone/>
            </a:pPr>
            <a:r>
              <a:rPr lang="en-US" sz="1200" b="0" i="0">
                <a:solidFill>
                  <a:srgbClr val="000000"/>
                </a:solidFill>
                <a:latin typeface="Calibri"/>
                <a:ea typeface="+mn-ea"/>
                <a:cs typeface="+mn-cs"/>
              </a:rPr>
              <a:t>Diese Angaben dienen nur zu Informationszwecken und entsprechen dem aktuellen Sachstand der Microsoft Corporation zum Erstellungsdatum dieser Präsentation.  Da Microsoft auf die sich ständig ändernden Marktanforderungen reagieren muss, sollten die Angaben nicht als Verpflichtung seitens Microsoft angesehen werden, und Microsoft übernimmt keine Garantie für die Genauigkeit der Angaben nach dem Datum dieser Präsentation.  </a:t>
            </a:r>
            <a:br>
              <a:rPr lang="en-US" sz="1200" b="0" i="0">
                <a:solidFill>
                  <a:srgbClr val="000000"/>
                </a:solidFill>
                <a:latin typeface="Calibri"/>
                <a:ea typeface="+mn-ea"/>
                <a:cs typeface="+mn-cs"/>
              </a:rPr>
            </a:br>
            <a:r>
              <a:rPr lang="en-US" sz="1200" b="0" i="0">
                <a:solidFill>
                  <a:srgbClr val="000000"/>
                </a:solidFill>
                <a:latin typeface="Calibri"/>
                <a:ea typeface="+mn-ea"/>
                <a:cs typeface="+mn-cs"/>
              </a:rPr>
              <a:t>MICROSOFT MAKES NO WARRANTIES, EXPRESS, IMPLIED OR STATUTORY, AS TO THE INFORMATION IN THIS PRESENTATION.</a:t>
            </a:r>
          </a:p>
          <a:p>
            <a:pPr algn="l" defTabSz="914400">
              <a:buNone/>
            </a:pPr>
            <a:endParaRPr lang="en-US" dirty="0" smtClean="0"/>
          </a:p>
        </p:txBody>
      </p:sp>
      <p:sp>
        <p:nvSpPr>
          <p:cNvPr id="7" name="Slide Number Placeholder 6"/>
          <p:cNvSpPr>
            <a:spLocks noGrp="1"/>
          </p:cNvSpPr>
          <p:nvPr>
            <p:ph type="sldNum" sz="quarter" idx="13"/>
          </p:nvPr>
        </p:nvSpPr>
        <p:spPr/>
        <p:txBody>
          <a:bodyPr/>
          <a:lstStyle/>
          <a:p>
            <a:pPr algn="r" defTabSz="914400">
              <a:buNone/>
            </a:pPr>
            <a:fld id="{EC87E0CF-87F6-4B58-B8B8-DCAB2DAAF3CA}" type="slidenum">
              <a:rPr lang="en-US" sz="1200" b="0" i="0">
                <a:latin typeface="Calibri"/>
                <a:ea typeface="+mn-ea"/>
                <a:cs typeface="+mn-cs"/>
              </a:rPr>
              <a:t>9</a:t>
            </a:fld>
            <a:endParaRPr lang="en-US" sz="1200" b="0" i="0">
              <a:latin typeface="Calibri"/>
              <a:ea typeface="+mn-ea"/>
              <a:cs typeface="+mn-cs"/>
            </a:endParaRPr>
          </a:p>
        </p:txBody>
      </p:sp>
    </p:spTree>
    <p:extLst>
      <p:ext uri="{BB962C8B-B14F-4D97-AF65-F5344CB8AC3E}">
        <p14:creationId xmlns:p14="http://schemas.microsoft.com/office/powerpoint/2010/main" val="68821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30250" y="1905000"/>
            <a:ext cx="7681913" cy="1523495"/>
          </a:xfrm>
        </p:spPr>
        <p:txBody>
          <a:bodyPr>
            <a:noAutofit/>
          </a:bodyPr>
          <a:lstStyle>
            <a:lvl1pPr>
              <a:lnSpc>
                <a:spcPct val="90000"/>
              </a:lnSpc>
              <a:defRPr sz="5400"/>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el und Inhalt">
    <p:bg bwMode="black">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bwMode="white"/>
        <p:txBody>
          <a:bodyPr/>
          <a:lstStyle/>
          <a:p>
            <a:r>
              <a:rPr lang="de-DE" noProof="0" smtClean="0"/>
              <a:t>Titelmasterformat durch Klicken bearbeiten</a:t>
            </a:r>
            <a:endParaRPr lang="de-DE" noProof="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el und Inhalt">
    <p:bg bwMode="black">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bwMode="white"/>
        <p:txBody>
          <a:bodyPr/>
          <a:lstStyle/>
          <a:p>
            <a:r>
              <a:rPr lang="de-DE" noProof="0" smtClean="0"/>
              <a:t>Titelmasterformat durch Klicken bearbeiten</a:t>
            </a:r>
            <a:endParaRPr lang="de-DE" noProof="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de-DE" noProof="0" smtClean="0"/>
              <a:t>Textmasterformat bearbeiten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usw. &quot;Spezialfolien&quot;">
    <p:spTree>
      <p:nvGrpSpPr>
        <p:cNvPr id="1" name=""/>
        <p:cNvGrpSpPr/>
        <p:nvPr/>
      </p:nvGrpSpPr>
      <p:grpSpPr>
        <a:xfrm>
          <a:off x="0" y="0"/>
          <a:ext cx="0" cy="0"/>
          <a:chOff x="0" y="0"/>
          <a:chExt cx="0" cy="0"/>
        </a:xfrm>
      </p:grpSpPr>
      <p:sp>
        <p:nvSpPr>
          <p:cNvPr id="2" name="Titel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de-DE" noProof="0" smtClean="0"/>
              <a:t>Klicken, um …</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ür Folien mit Softwarecode verwend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6" name="Text Placeholder 5"/>
          <p:cNvSpPr>
            <a:spLocks noGrp="1"/>
          </p:cNvSpPr>
          <p:nvPr>
            <p:ph type="body" sz="quarter" idx="10"/>
          </p:nvPr>
        </p:nvSpPr>
        <p:spPr>
          <a:xfrm>
            <a:off x="722313" y="1905000"/>
            <a:ext cx="8040688" cy="25146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extLst>
      <p:ext uri="{BB962C8B-B14F-4D97-AF65-F5344CB8AC3E}">
        <p14:creationId xmlns:p14="http://schemas.microsoft.com/office/powerpoint/2010/main" val="417199003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emo, Video usw. &quot;Spezialfolien&quot;">
    <p:spTree>
      <p:nvGrpSpPr>
        <p:cNvPr id="1" name=""/>
        <p:cNvGrpSpPr/>
        <p:nvPr/>
      </p:nvGrpSpPr>
      <p:grpSpPr>
        <a:xfrm>
          <a:off x="0" y="0"/>
          <a:ext cx="0" cy="0"/>
          <a:chOff x="0" y="0"/>
          <a:chExt cx="0" cy="0"/>
        </a:xfrm>
      </p:grpSpPr>
      <p:sp>
        <p:nvSpPr>
          <p:cNvPr id="2" name="Titel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de-DE" noProof="0" smtClean="0"/>
              <a:t>Klicken, um …</a:t>
            </a:r>
          </a:p>
        </p:txBody>
      </p:sp>
    </p:spTree>
    <p:extLst>
      <p:ext uri="{BB962C8B-B14F-4D97-AF65-F5344CB8AC3E}">
        <p14:creationId xmlns:p14="http://schemas.microsoft.com/office/powerpoint/2010/main" val="31884439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usw. &quot;Spezialfolien&quot;">
    <p:spTree>
      <p:nvGrpSpPr>
        <p:cNvPr id="1" name=""/>
        <p:cNvGrpSpPr/>
        <p:nvPr/>
      </p:nvGrpSpPr>
      <p:grpSpPr>
        <a:xfrm>
          <a:off x="0" y="0"/>
          <a:ext cx="0" cy="0"/>
          <a:chOff x="0" y="0"/>
          <a:chExt cx="0" cy="0"/>
        </a:xfrm>
      </p:grpSpPr>
      <p:sp>
        <p:nvSpPr>
          <p:cNvPr id="2" name="Titel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de-DE" noProof="0" smtClean="0"/>
              <a:t>Titelmasterformat durch Klicken bearbeiten</a:t>
            </a:r>
            <a:endParaRPr lang="de-DE" noProof="0"/>
          </a:p>
        </p:txBody>
      </p:sp>
      <p:sp>
        <p:nvSpPr>
          <p:cNvPr id="3" name="Untertitel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de-DE" noProof="0" smtClean="0"/>
              <a:t>Formatvorlage des Untertitelmasters durch Klicken bearbeiten</a:t>
            </a:r>
            <a:endParaRPr lang="de-DE" noProof="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de-DE" noProof="0" smtClean="0"/>
              <a:t>Klicken, um …</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noProof="0" smtClean="0"/>
              <a:t>Titelmasterformat durch Klicken bearbeiten</a:t>
            </a:r>
            <a:endParaRPr lang="de-DE" noProof="0"/>
          </a:p>
        </p:txBody>
      </p:sp>
      <p:sp>
        <p:nvSpPr>
          <p:cNvPr id="3" name="Textplatzhalt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de-DE" noProof="0" smtClean="0"/>
              <a:t>Textmasterformat bearbeiten</a:t>
            </a:r>
          </a:p>
        </p:txBody>
      </p:sp>
      <p:sp>
        <p:nvSpPr>
          <p:cNvPr id="4" name="Content Placeholder 3"/>
          <p:cNvSpPr>
            <a:spLocks noGrp="1"/>
          </p:cNvSpPr>
          <p:nvPr>
            <p:ph sz="half" idx="2"/>
          </p:nvPr>
        </p:nvSpPr>
        <p:spPr>
          <a:xfrm>
            <a:off x="380999" y="2174874"/>
            <a:ext cx="4114800" cy="18637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de-DE" noProof="0" smtClean="0"/>
              <a:t>Textmasterformat bearbeiten</a:t>
            </a:r>
          </a:p>
        </p:txBody>
      </p:sp>
      <p:sp>
        <p:nvSpPr>
          <p:cNvPr id="6" name="Content Placeholder 5"/>
          <p:cNvSpPr>
            <a:spLocks noGrp="1"/>
          </p:cNvSpPr>
          <p:nvPr>
            <p:ph sz="quarter" idx="4"/>
          </p:nvPr>
        </p:nvSpPr>
        <p:spPr>
          <a:xfrm>
            <a:off x="4645026" y="2174874"/>
            <a:ext cx="4117974" cy="18637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INFÜHRUNG  Druckausgabe in GRAUSTUFEN">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1329595"/>
          </a:xfrm>
          <a:prstGeom prst="rect">
            <a:avLst/>
          </a:prstGeom>
        </p:spPr>
        <p:txBody>
          <a:bodyPr vert="horz" wrap="square" lIns="0" tIns="0" rIns="0" bIns="0" rtlCol="0" anchor="t">
            <a:spAutoFit/>
          </a:bodyPr>
          <a:lstStyle/>
          <a:p>
            <a:r>
              <a:rPr lang="de-DE" noProof="0" smtClean="0"/>
              <a:t>Titelmasterformat durch Klicken bearbeiten</a:t>
            </a:r>
            <a:endParaRPr lang="de-DE" noProof="0"/>
          </a:p>
        </p:txBody>
      </p:sp>
      <p:sp>
        <p:nvSpPr>
          <p:cNvPr id="3" name="Textplatzhalt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 name="Picture 3" descr="Weißes Rechteck.png"/>
          <p:cNvPicPr>
            <a:picLocks noChangeAspect="1"/>
          </p:cNvPicPr>
          <p:nvPr/>
        </p:nvPicPr>
        <p:blipFill>
          <a:blip r:embed="rId6"/>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1329595"/>
          </a:xfrm>
          <a:prstGeom prst="rect">
            <a:avLst/>
          </a:prstGeom>
        </p:spPr>
        <p:txBody>
          <a:bodyPr vert="horz" wrap="square" lIns="0" tIns="0" rIns="0" bIns="0" rtlCol="0" anchor="t">
            <a:spAutoFit/>
          </a:bodyPr>
          <a:lstStyle/>
          <a:p>
            <a:r>
              <a:rPr lang="de-DE" noProof="0" smtClean="0"/>
              <a:t>Titelmasterformat durch Klicken bearbeiten</a:t>
            </a:r>
            <a:endParaRPr lang="de-DE" noProof="0"/>
          </a:p>
        </p:txBody>
      </p:sp>
      <p:sp>
        <p:nvSpPr>
          <p:cNvPr id="3" name="Textplatzhalter 2"/>
          <p:cNvSpPr>
            <a:spLocks noGrp="1"/>
          </p:cNvSpPr>
          <p:nvPr>
            <p:ph type="body" idx="1"/>
          </p:nvPr>
        </p:nvSpPr>
        <p:spPr>
          <a:xfrm>
            <a:off x="722312" y="1905000"/>
            <a:ext cx="8040688" cy="2514600"/>
          </a:xfrm>
          <a:prstGeom prst="rect">
            <a:avLst/>
          </a:prstGeom>
        </p:spPr>
        <p:txBody>
          <a:bodyPr vert="horz" wrap="square" lIns="0" tIns="0" rIns="0" bIns="0" rtlCol="0">
            <a:sp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Tree>
  </p:cSld>
  <p:clrMap bg1="lt1" tx1="dk1" bg2="lt2" tx2="dk2" accent1="accent1" accent2="accent2" accent3="accent3" accent4="accent4" accent5="accent5" accent6="accent6" hlink="hlink" folHlink="folHlink"/>
  <p:sldLayoutIdLst>
    <p:sldLayoutId id="2147483675" r:id="rId1"/>
    <p:sldLayoutId id="2147483757" r:id="rId2"/>
    <p:sldLayoutId id="2147483758"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http://www.3d-riedus-visuality.de/" TargetMode="External"/><Relationship Id="rId4" Type="http://schemas.openxmlformats.org/officeDocument/2006/relationships/hyperlink" Target="mailto:info@3d-riedus-visuality.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palettecloud.net/index.php?id=21349434&amp;lang=deu"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hyperlink" Target="http://www.palettecloud.net/index.php?id=22038771&amp;lang=deu"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x9x5JRqvy2I"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www.3d-riedus-visuality.de/"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file:///C:\PaletteCAD\Program\PLAY9Beta\sceneviewer\PalettePLAYSceneViewer.exe"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hyperlink" Target="http://www.palettecloud.net/index.php?id=81006510&amp;lang=deu"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apps.microsoft.com/windows/de-de/app/6d2f88fc-aa1a-44a9-86d9-5684e16e9308" TargetMode="External"/><Relationship Id="rId13" Type="http://schemas.openxmlformats.org/officeDocument/2006/relationships/image" Target="../media/image16.png"/><Relationship Id="rId3" Type="http://schemas.openxmlformats.org/officeDocument/2006/relationships/hyperlink" Target="http://www.windowsphone.com/de-de/store/app/palette-home/105ce929-775d-4bfa-a1d2-2821f0700b25" TargetMode="External"/><Relationship Id="rId7" Type="http://schemas.openxmlformats.org/officeDocument/2006/relationships/image" Target="../media/image12.png"/><Relationship Id="rId12" Type="http://schemas.openxmlformats.org/officeDocument/2006/relationships/hyperlink" Target="http://www.3d-riedus-visuality.de/palette-home-online-plane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hyperlink" Target="https://play.google.com/store/apps/details?id=com.palettecad.palettehome&amp;hl=de" TargetMode="External"/><Relationship Id="rId11" Type="http://schemas.openxmlformats.org/officeDocument/2006/relationships/image" Target="../media/image15.jpe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hyperlink" Target="https://itunes.apple.com/de/app/palette-home/id863936287?mt=8" TargetMode="Externa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www.immersight.de/"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30188"/>
            <a:ext cx="8382000" cy="1994392"/>
          </a:xfrm>
        </p:spPr>
        <p:txBody>
          <a:bodyPr>
            <a:normAutofit/>
          </a:bodyPr>
          <a:lstStyle/>
          <a:p>
            <a:pPr defTabSz="914400">
              <a:spcBef>
                <a:spcPts val="0"/>
              </a:spcBef>
            </a:pPr>
            <a:r>
              <a:rPr lang="de-DE" sz="5400" spc="-150" dirty="0">
                <a:effectLst>
                  <a:outerShdw blurRad="50800" dist="38100" dir="2700000" algn="tl">
                    <a:prstClr val="black">
                      <a:alpha val="40000"/>
                    </a:prstClr>
                  </a:outerShdw>
                </a:effectLst>
                <a:cs typeface="Arial"/>
              </a:rPr>
              <a:t>Immobilien Marketing Entertainment</a:t>
            </a:r>
            <a:endParaRPr lang="de-DE" sz="5400" b="0" i="0" spc="-150" dirty="0">
              <a:effectLst>
                <a:outerShdw blurRad="50800" dist="38100" dir="2700000" algn="tl">
                  <a:prstClr val="black">
                    <a:alpha val="40000"/>
                  </a:prstClr>
                </a:outerShdw>
              </a:effectLst>
              <a:latin typeface="Calibri"/>
              <a:ea typeface="+mn-ea"/>
              <a:cs typeface="Arial"/>
            </a:endParaRPr>
          </a:p>
        </p:txBody>
      </p:sp>
      <p:sp>
        <p:nvSpPr>
          <p:cNvPr id="3" name="Rechteck 2"/>
          <p:cNvSpPr/>
          <p:nvPr/>
        </p:nvSpPr>
        <p:spPr>
          <a:xfrm>
            <a:off x="1259632" y="2967335"/>
            <a:ext cx="7128792" cy="3046988"/>
          </a:xfrm>
          <a:prstGeom prst="rect">
            <a:avLst/>
          </a:prstGeom>
        </p:spPr>
        <p:txBody>
          <a:bodyPr wrap="square">
            <a:spAutoFit/>
          </a:bodyPr>
          <a:lstStyle/>
          <a:p>
            <a:r>
              <a:rPr lang="de-DE"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cs typeface="Arial"/>
              </a:rPr>
              <a:t>W. Riedele</a:t>
            </a:r>
          </a:p>
          <a:p>
            <a:r>
              <a:rPr lang="de-DE"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cs typeface="Arial"/>
              </a:rPr>
              <a:t>Bungalow Beispiel Präsentation</a:t>
            </a:r>
          </a:p>
          <a:p>
            <a:r>
              <a:rPr lang="de-DE"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j-lt"/>
                <a:cs typeface="Arial"/>
              </a:rPr>
              <a:t>3D Riedus Visuality GbR</a:t>
            </a:r>
          </a:p>
        </p:txBody>
      </p:sp>
    </p:spTree>
    <p:extLst>
      <p:ext uri="{BB962C8B-B14F-4D97-AF65-F5344CB8AC3E}">
        <p14:creationId xmlns:p14="http://schemas.microsoft.com/office/powerpoint/2010/main" val="314682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00"/>
                                        <p:tgtEl>
                                          <p:spTgt spid="2"/>
                                        </p:tgtEl>
                                      </p:cBhvr>
                                    </p:animEffect>
                                    <p:anim calcmode="lin" valueType="num">
                                      <p:cBhvr>
                                        <p:cTn id="8" dur="1700" fill="hold"/>
                                        <p:tgtEl>
                                          <p:spTgt spid="2"/>
                                        </p:tgtEl>
                                        <p:attrNameLst>
                                          <p:attrName>ppt_x</p:attrName>
                                        </p:attrNameLst>
                                      </p:cBhvr>
                                      <p:tavLst>
                                        <p:tav tm="0">
                                          <p:val>
                                            <p:strVal val="#ppt_x"/>
                                          </p:val>
                                        </p:tav>
                                        <p:tav tm="100000">
                                          <p:val>
                                            <p:strVal val="#ppt_x"/>
                                          </p:val>
                                        </p:tav>
                                      </p:tavLst>
                                    </p:anim>
                                    <p:anim calcmode="lin" valueType="num">
                                      <p:cBhvr>
                                        <p:cTn id="9" dur="17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700"/>
                            </p:stCondLst>
                            <p:childTnLst>
                              <p:par>
                                <p:cTn id="14" presetID="1" presetClass="entr" presetSubtype="0" fill="hold" nodeType="afterEffect">
                                  <p:stCondLst>
                                    <p:cond delay="50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2200"/>
                            </p:stCondLst>
                            <p:childTnLst>
                              <p:par>
                                <p:cTn id="17" presetID="2" presetClass="entr" presetSubtype="4" fill="hold" nodeType="afterEffect">
                                  <p:stCondLst>
                                    <p:cond delay="4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9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9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700808"/>
            <a:ext cx="8280920" cy="4579396"/>
          </a:xfrm>
          <a:blipFill>
            <a:blip r:embed="rId3"/>
            <a:tile tx="0" ty="0" sx="100000" sy="100000" flip="none" algn="tl"/>
          </a:blipFill>
          <a:ln w="34925" cap="rnd" cmpd="sng">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ln>
        </p:spPr>
        <p:txBody>
          <a:bodyPr anchor="t">
            <a:scene3d>
              <a:camera prst="orthographicFront"/>
              <a:lightRig rig="threePt" dir="t"/>
            </a:scene3d>
            <a:sp3d extrusionH="57150">
              <a:bevelT w="38100" h="38100"/>
            </a:sp3d>
          </a:bodyPr>
          <a:lstStyle/>
          <a:p>
            <a:pPr defTabSz="914400">
              <a:spcBef>
                <a:spcPts val="0"/>
              </a:spcBef>
            </a:pPr>
            <a:r>
              <a:rPr lang="de-DE" b="1" i="0" spc="0" dirty="0" smtClean="0">
                <a:ln w="19050">
                  <a:solidFill>
                    <a:schemeClr val="accent2"/>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dist="38100" dir="2700000" algn="tl" rotWithShape="0">
                    <a:schemeClr val="accent2"/>
                  </a:outerShdw>
                </a:effectLst>
                <a:cs typeface="Arial"/>
              </a:rPr>
              <a:t> </a:t>
            </a:r>
            <a:r>
              <a:rPr lang="de-DE" sz="4000" b="1" i="0" spc="0" dirty="0" smtClean="0">
                <a:ln w="19050">
                  <a:solidFill>
                    <a:schemeClr val="accent2"/>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dist="38100" dir="2700000" algn="tl" rotWithShape="0">
                    <a:schemeClr val="accent2"/>
                  </a:outerShdw>
                </a:effectLst>
                <a:cs typeface="Arial"/>
              </a:rPr>
              <a:t>3D Riedus Visuality GbR</a:t>
            </a:r>
            <a:r>
              <a:rPr lang="de-DE" sz="4000" b="0" i="0" spc="-150" dirty="0" smtClean="0">
                <a:ln w="19050">
                  <a:solidFill>
                    <a:schemeClr val="tx1"/>
                  </a:solidFill>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blurRad="50800" dist="38100" dir="2700000" algn="tl">
                    <a:prstClr val="black">
                      <a:alpha val="40000"/>
                    </a:prstClr>
                  </a:outerShdw>
                </a:effectLst>
                <a:cs typeface="Arial"/>
              </a:rPr>
              <a:t/>
            </a:r>
            <a:br>
              <a:rPr lang="de-DE" sz="4000" b="0" i="0" spc="-150" dirty="0" smtClean="0">
                <a:ln w="19050">
                  <a:solidFill>
                    <a:schemeClr val="tx1"/>
                  </a:solidFill>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blurRad="50800" dist="38100" dir="2700000" algn="tl">
                    <a:prstClr val="black">
                      <a:alpha val="40000"/>
                    </a:prstClr>
                  </a:outerShdw>
                </a:effectLst>
                <a:cs typeface="Arial"/>
              </a:rPr>
            </a:br>
            <a:r>
              <a:rPr lang="de-DE" sz="4000" b="0" i="0" spc="-150" dirty="0" smtClean="0">
                <a:ln w="19050">
                  <a:solidFill>
                    <a:schemeClr val="tx1"/>
                  </a:solidFill>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blurRad="50800" dist="38100" dir="2700000" algn="tl">
                    <a:prstClr val="black">
                      <a:alpha val="40000"/>
                    </a:prstClr>
                  </a:outerShdw>
                </a:effectLst>
                <a:cs typeface="Arial"/>
              </a:rPr>
              <a:t> </a:t>
            </a:r>
            <a:r>
              <a:rPr lang="de-DE" sz="4000" b="1" spc="0" dirty="0" smtClean="0">
                <a:ln w="19050">
                  <a:solidFill>
                    <a:schemeClr val="accent2"/>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dist="38100" dir="2700000" algn="tl" rotWithShape="0">
                    <a:schemeClr val="accent2"/>
                  </a:outerShdw>
                </a:effectLst>
                <a:cs typeface="Arial"/>
              </a:rPr>
              <a:t>Uhlbacher Str. 159 </a:t>
            </a:r>
            <a:br>
              <a:rPr lang="de-DE" sz="4000" b="1" spc="0" dirty="0" smtClean="0">
                <a:ln w="19050">
                  <a:solidFill>
                    <a:schemeClr val="accent2"/>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dist="38100" dir="2700000" algn="tl" rotWithShape="0">
                    <a:schemeClr val="accent2"/>
                  </a:outerShdw>
                </a:effectLst>
                <a:cs typeface="Arial"/>
              </a:rPr>
            </a:br>
            <a:r>
              <a:rPr lang="de-DE" sz="4000" b="1" spc="0" dirty="0" smtClean="0">
                <a:ln w="19050">
                  <a:solidFill>
                    <a:schemeClr val="accent2"/>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dist="38100" dir="2700000" algn="tl" rotWithShape="0">
                    <a:schemeClr val="accent2"/>
                  </a:outerShdw>
                </a:effectLst>
                <a:cs typeface="Arial"/>
              </a:rPr>
              <a:t> 70329 Stuttgart</a:t>
            </a: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t/>
            </a:r>
            <a:b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b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t> </a:t>
            </a: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hlinkClick r:id="rId4"/>
              </a:rPr>
              <a:t>info@3d-riedus-visuality.de</a:t>
            </a: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t/>
            </a:r>
            <a:b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b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t> </a:t>
            </a: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hlinkClick r:id="rId5"/>
              </a:rPr>
              <a:t>www.</a:t>
            </a:r>
            <a:r>
              <a:rPr lang="de-DE" sz="4000" spc="-150" dirty="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hlinkClick r:id="rId5"/>
              </a:rPr>
              <a:t> </a:t>
            </a: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hlinkClick r:id="rId5"/>
              </a:rPr>
              <a:t>3d-riedus-visuality.de</a:t>
            </a: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t/>
            </a:r>
            <a:b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br>
            <a:r>
              <a:rPr lang="de-DE" sz="4000" spc="-150" dirty="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t/>
            </a:r>
            <a:br>
              <a:rPr lang="de-DE" sz="4000" spc="-150" dirty="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br>
            <a:r>
              <a:rPr lang="de-DE" sz="4000" spc="-150" dirty="0" smtClean="0">
                <a:ln w="19050">
                  <a:solidFill>
                    <a:schemeClr val="tx1"/>
                  </a:solidFill>
                </a:ln>
                <a:solidFill>
                  <a:schemeClr val="accent3">
                    <a:lumMod val="75000"/>
                  </a:schemeClr>
                </a:solidFill>
                <a:effectLst>
                  <a:glow rad="101600">
                    <a:srgbClr val="FFC000">
                      <a:alpha val="60000"/>
                    </a:srgbClr>
                  </a:glow>
                  <a:outerShdw blurRad="50800" dist="38100" dir="2700000" algn="tl">
                    <a:prstClr val="black">
                      <a:alpha val="40000"/>
                    </a:prstClr>
                  </a:outerShdw>
                </a:effectLst>
                <a:cs typeface="Arial"/>
              </a:rPr>
              <a:t> </a:t>
            </a:r>
            <a:r>
              <a:rPr lang="de-DE" sz="4000" b="1" spc="0" dirty="0" smtClean="0">
                <a:ln w="19050">
                  <a:solidFill>
                    <a:schemeClr val="accent2"/>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dist="38100" dir="2700000" algn="tl" rotWithShape="0">
                    <a:schemeClr val="accent2"/>
                  </a:outerShdw>
                </a:effectLst>
                <a:cs typeface="Arial"/>
              </a:rPr>
              <a:t>T: +49 173 843 00 39</a:t>
            </a:r>
            <a:br>
              <a:rPr lang="de-DE" sz="4000" b="1" spc="0" dirty="0" smtClean="0">
                <a:ln w="19050">
                  <a:solidFill>
                    <a:schemeClr val="accent2"/>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dist="38100" dir="2700000" algn="tl" rotWithShape="0">
                    <a:schemeClr val="accent2"/>
                  </a:outerShdw>
                </a:effectLst>
                <a:cs typeface="Arial"/>
              </a:rPr>
            </a:br>
            <a:r>
              <a:rPr lang="de-DE" sz="4000" b="1" spc="0" dirty="0" smtClean="0">
                <a:ln w="19050">
                  <a:solidFill>
                    <a:schemeClr val="accent2"/>
                  </a:solidFill>
                  <a:prstDash val="solid"/>
                </a:ln>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8900000" scaled="1"/>
                  <a:tileRect/>
                </a:gradFill>
                <a:effectLst>
                  <a:glow rad="101600">
                    <a:srgbClr val="FFC000">
                      <a:alpha val="60000"/>
                    </a:srgbClr>
                  </a:glow>
                  <a:outerShdw dist="38100" dir="2700000" algn="tl" rotWithShape="0">
                    <a:schemeClr val="accent2"/>
                  </a:outerShdw>
                </a:effectLst>
                <a:cs typeface="Arial"/>
              </a:rPr>
              <a:t> F: +49 711 32 33 20</a:t>
            </a:r>
            <a:r>
              <a:rPr lang="de-DE" spc="-150" dirty="0" smtClean="0">
                <a:ln w="19050">
                  <a:solidFill>
                    <a:schemeClr val="tx1"/>
                  </a:solidFill>
                </a:ln>
                <a:effectLst>
                  <a:outerShdw blurRad="50800" dist="38100" dir="2700000" algn="tl">
                    <a:prstClr val="black">
                      <a:alpha val="40000"/>
                    </a:prstClr>
                  </a:outerShdw>
                </a:effectLst>
                <a:latin typeface="Calibri"/>
                <a:cs typeface="Arial"/>
              </a:rPr>
              <a:t/>
            </a:r>
            <a:br>
              <a:rPr lang="de-DE" spc="-150" dirty="0" smtClean="0">
                <a:ln w="19050">
                  <a:solidFill>
                    <a:schemeClr val="tx1"/>
                  </a:solidFill>
                </a:ln>
                <a:effectLst>
                  <a:outerShdw blurRad="50800" dist="38100" dir="2700000" algn="tl">
                    <a:prstClr val="black">
                      <a:alpha val="40000"/>
                    </a:prstClr>
                  </a:outerShdw>
                </a:effectLst>
                <a:latin typeface="Calibri"/>
                <a:cs typeface="Arial"/>
              </a:rPr>
            </a:br>
            <a:endParaRPr lang="de-DE" sz="5400" b="0" i="0" spc="-150" dirty="0">
              <a:ln w="19050">
                <a:solidFill>
                  <a:schemeClr val="tx1"/>
                </a:solidFill>
              </a:ln>
              <a:effectLst>
                <a:outerShdw blurRad="50800" dist="38100" dir="2700000" algn="tl">
                  <a:prstClr val="black">
                    <a:alpha val="40000"/>
                  </a:prstClr>
                </a:outerShdw>
              </a:effectLst>
              <a:latin typeface="Calibri"/>
              <a:cs typeface="Arial"/>
            </a:endParaRPr>
          </a:p>
        </p:txBody>
      </p:sp>
      <p:sp>
        <p:nvSpPr>
          <p:cNvPr id="3" name="Textplatzhalter 3"/>
          <p:cNvSpPr>
            <a:spLocks noGrp="1"/>
          </p:cNvSpPr>
          <p:nvPr>
            <p:ph type="body" sz="quarter" idx="10"/>
          </p:nvPr>
        </p:nvSpPr>
        <p:spPr>
          <a:xfrm>
            <a:off x="611560" y="620688"/>
            <a:ext cx="7690114" cy="864096"/>
          </a:xfrm>
        </p:spPr>
        <p:txBody>
          <a:bodyPr/>
          <a:lstStyle/>
          <a:p>
            <a:pPr marL="0" indent="0" algn="l" defTabSz="914400">
              <a:lnSpc>
                <a:spcPct val="90000"/>
              </a:lnSpc>
              <a:spcBef>
                <a:spcPts val="0"/>
              </a:spcBef>
              <a:buNone/>
            </a:pPr>
            <a:r>
              <a:rPr lang="de-DE" sz="6000" dirty="0" smtClean="0"/>
              <a:t>Kontakt </a:t>
            </a:r>
            <a:endParaRPr lang="de-DE" sz="6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53" presetClass="entr" presetSubtype="16" fill="hold" grpId="0" nodeType="afterEffect">
                                  <p:stCondLst>
                                    <p:cond delay="0"/>
                                  </p:stCondLst>
                                  <p:iterate type="wd">
                                    <p:tmPct val="13333"/>
                                  </p:iterate>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30188"/>
            <a:ext cx="8382000" cy="1994392"/>
          </a:xfrm>
        </p:spPr>
        <p:txBody>
          <a:bodyPr>
            <a:noAutofit/>
          </a:bodyPr>
          <a:lstStyle/>
          <a:p>
            <a:pPr algn="l" defTabSz="914400">
              <a:lnSpc>
                <a:spcPct val="90000"/>
              </a:lnSpc>
              <a:spcBef>
                <a:spcPts val="0"/>
              </a:spcBef>
              <a:buNone/>
            </a:pPr>
            <a:r>
              <a:rPr lang="de-DE" sz="5400" b="0" i="0" spc="-150" dirty="0" smtClean="0">
                <a:effectLst>
                  <a:outerShdw blurRad="50800" dist="38100" dir="2700000" algn="tl">
                    <a:prstClr val="black">
                      <a:alpha val="40000"/>
                    </a:prstClr>
                  </a:outerShdw>
                </a:effectLst>
                <a:latin typeface="Calibri"/>
                <a:ea typeface="+mn-ea"/>
                <a:cs typeface="Arial"/>
              </a:rPr>
              <a:t>Entertainment für die Immobilienvermarktung mit speziellen Tools</a:t>
            </a:r>
            <a:endParaRPr lang="de-DE" sz="5400" b="0" i="0" spc="-150" dirty="0">
              <a:effectLst>
                <a:outerShdw blurRad="50800" dist="38100" dir="2700000" algn="tl">
                  <a:prstClr val="black">
                    <a:alpha val="40000"/>
                  </a:prstClr>
                </a:outerShdw>
              </a:effectLst>
              <a:latin typeface="Calibri"/>
              <a:ea typeface="+mn-ea"/>
              <a:cs typeface="Arial"/>
            </a:endParaRPr>
          </a:p>
        </p:txBody>
      </p:sp>
      <p:sp>
        <p:nvSpPr>
          <p:cNvPr id="4" name="Abgerundetes Rechteck 3"/>
          <p:cNvSpPr/>
          <p:nvPr/>
        </p:nvSpPr>
        <p:spPr bwMode="auto">
          <a:xfrm>
            <a:off x="6216952" y="4381500"/>
            <a:ext cx="2201333"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de-DE" sz="2000" b="0" i="0" dirty="0" smtClean="0">
                <a:solidFill>
                  <a:srgbClr val="FFFFFF"/>
                </a:solidFill>
                <a:effectLst>
                  <a:outerShdw blurRad="38100" dist="38100" dir="2700000" algn="tl">
                    <a:srgbClr val="000000">
                      <a:alpha val="43137"/>
                    </a:srgbClr>
                  </a:outerShdw>
                </a:effectLst>
                <a:latin typeface="Calibri"/>
                <a:ea typeface="+mn-ea"/>
                <a:cs typeface="+mn-cs"/>
              </a:rPr>
              <a:t>Play-Dateien</a:t>
            </a:r>
            <a:endParaRPr lang="de-DE"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5" name="Abgerundetes Rechteck 4"/>
          <p:cNvSpPr/>
          <p:nvPr/>
        </p:nvSpPr>
        <p:spPr bwMode="auto">
          <a:xfrm>
            <a:off x="3556000" y="4381500"/>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de-DE" sz="2000" b="0" i="0" dirty="0" smtClean="0">
                <a:solidFill>
                  <a:srgbClr val="FFFFFF"/>
                </a:solidFill>
                <a:effectLst>
                  <a:outerShdw blurRad="38100" dist="38100" dir="2700000" algn="tl">
                    <a:srgbClr val="000000">
                      <a:alpha val="43137"/>
                    </a:srgbClr>
                  </a:outerShdw>
                </a:effectLst>
                <a:latin typeface="Calibri"/>
                <a:ea typeface="+mn-ea"/>
                <a:cs typeface="+mn-cs"/>
              </a:rPr>
              <a:t>Panorama</a:t>
            </a:r>
            <a:endParaRPr lang="de-DE"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6" name="Abgerundetes Rechteck 5"/>
          <p:cNvSpPr/>
          <p:nvPr/>
        </p:nvSpPr>
        <p:spPr bwMode="auto">
          <a:xfrm>
            <a:off x="825500" y="4381500"/>
            <a:ext cx="2201333"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de-DE" sz="2000" b="0" i="0" dirty="0" smtClean="0">
                <a:solidFill>
                  <a:srgbClr val="FFFFFF"/>
                </a:solidFill>
                <a:effectLst>
                  <a:outerShdw blurRad="38100" dist="38100" dir="2700000" algn="tl">
                    <a:srgbClr val="000000">
                      <a:alpha val="43137"/>
                    </a:srgbClr>
                  </a:outerShdw>
                </a:effectLst>
                <a:latin typeface="Calibri"/>
                <a:ea typeface="+mn-ea"/>
                <a:cs typeface="+mn-cs"/>
              </a:rPr>
              <a:t>High-End-Renderings</a:t>
            </a:r>
            <a:endParaRPr lang="de-DE" sz="23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7" name="Abgerundetes Rechteck 6"/>
          <p:cNvSpPr/>
          <p:nvPr/>
        </p:nvSpPr>
        <p:spPr bwMode="auto">
          <a:xfrm>
            <a:off x="6216952" y="5539619"/>
            <a:ext cx="2201333"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de-DE" sz="2000" dirty="0" smtClean="0">
                <a:solidFill>
                  <a:srgbClr val="FFFFFF"/>
                </a:solidFill>
                <a:effectLst>
                  <a:outerShdw blurRad="38100" dist="38100" dir="2700000" algn="tl">
                    <a:srgbClr val="000000">
                      <a:alpha val="43137"/>
                    </a:srgbClr>
                  </a:outerShdw>
                </a:effectLst>
                <a:latin typeface="Calibri"/>
              </a:rPr>
              <a:t>Virtuelle Räume</a:t>
            </a:r>
            <a:endParaRPr lang="de-DE" sz="2000" b="0" i="0" dirty="0">
              <a:solidFill>
                <a:srgbClr val="FFFFFF"/>
              </a:solidFill>
              <a:effectLst>
                <a:outerShdw blurRad="38100" dist="38100" dir="2700000" algn="tl">
                  <a:srgbClr val="000000">
                    <a:alpha val="43137"/>
                  </a:srgbClr>
                </a:outerShdw>
              </a:effectLst>
              <a:latin typeface="Calibri"/>
            </a:endParaRPr>
          </a:p>
        </p:txBody>
      </p:sp>
      <p:sp>
        <p:nvSpPr>
          <p:cNvPr id="8" name="Abgerundetes Rechteck 7"/>
          <p:cNvSpPr/>
          <p:nvPr/>
        </p:nvSpPr>
        <p:spPr bwMode="auto">
          <a:xfrm>
            <a:off x="3556000" y="5539619"/>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spcBef>
                <a:spcPts val="0"/>
              </a:spcBef>
              <a:spcAft>
                <a:spcPts val="0"/>
              </a:spcAft>
              <a:buNone/>
            </a:pPr>
            <a:r>
              <a:rPr lang="de-DE" sz="2000" b="0" i="0" dirty="0" smtClean="0">
                <a:solidFill>
                  <a:srgbClr val="FFFFFF"/>
                </a:solidFill>
                <a:effectLst>
                  <a:outerShdw blurRad="38100" dist="38100" dir="2700000" algn="tl">
                    <a:srgbClr val="000000">
                      <a:alpha val="43137"/>
                    </a:srgbClr>
                  </a:outerShdw>
                </a:effectLst>
                <a:latin typeface="Calibri"/>
                <a:ea typeface="+mn-ea"/>
                <a:cs typeface="+mn-cs"/>
              </a:rPr>
              <a:t>Entertainment Immobilienbereich</a:t>
            </a:r>
            <a:endParaRPr lang="de-DE" sz="2000" b="0" i="0" dirty="0">
              <a:solidFill>
                <a:srgbClr val="FFFFFF"/>
              </a:solidFill>
              <a:effectLst>
                <a:outerShdw blurRad="38100" dist="38100" dir="2700000" algn="tl">
                  <a:srgbClr val="000000">
                    <a:alpha val="43137"/>
                  </a:srgbClr>
                </a:outerShdw>
              </a:effectLst>
              <a:latin typeface="Calibri"/>
              <a:ea typeface="+mn-ea"/>
              <a:cs typeface="+mn-cs"/>
            </a:endParaRPr>
          </a:p>
        </p:txBody>
      </p:sp>
      <p:sp>
        <p:nvSpPr>
          <p:cNvPr id="9" name="Abgerundetes Rechteck 8"/>
          <p:cNvSpPr/>
          <p:nvPr/>
        </p:nvSpPr>
        <p:spPr bwMode="auto">
          <a:xfrm>
            <a:off x="825500" y="5539619"/>
            <a:ext cx="2201333"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400">
              <a:buNone/>
            </a:pPr>
            <a:r>
              <a:rPr lang="de-DE" sz="2000" b="0" i="0" dirty="0" smtClean="0">
                <a:solidFill>
                  <a:srgbClr val="FFFFFF"/>
                </a:solidFill>
                <a:effectLst>
                  <a:outerShdw blurRad="38100" dist="38100" dir="2700000" algn="tl">
                    <a:srgbClr val="000000">
                      <a:alpha val="43137"/>
                    </a:srgbClr>
                  </a:outerShdw>
                </a:effectLst>
                <a:latin typeface="Calibri"/>
                <a:ea typeface="+mn-ea"/>
                <a:cs typeface="+mn-cs"/>
              </a:rPr>
              <a:t>Marketing</a:t>
            </a:r>
            <a:endParaRPr lang="de-DE" sz="2300" b="0" i="0" dirty="0">
              <a:solidFill>
                <a:srgbClr val="FFFFFF"/>
              </a:solidFill>
              <a:effectLst>
                <a:outerShdw blurRad="38100" dist="38100" dir="2700000" algn="tl">
                  <a:srgbClr val="000000">
                    <a:alpha val="43137"/>
                  </a:srgbClr>
                </a:outerShdw>
              </a:effectLst>
              <a:latin typeface="Calibri"/>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800" fill="hold"/>
                                        <p:tgtEl>
                                          <p:spTgt spid="2"/>
                                        </p:tgtEl>
                                        <p:attrNameLst>
                                          <p:attrName>ppt_w</p:attrName>
                                        </p:attrNameLst>
                                      </p:cBhvr>
                                      <p:tavLst>
                                        <p:tav tm="0">
                                          <p:val>
                                            <p:fltVal val="0"/>
                                          </p:val>
                                        </p:tav>
                                        <p:tav tm="100000">
                                          <p:val>
                                            <p:strVal val="#ppt_w"/>
                                          </p:val>
                                        </p:tav>
                                      </p:tavLst>
                                    </p:anim>
                                    <p:anim calcmode="lin" valueType="num">
                                      <p:cBhvr>
                                        <p:cTn id="8" dur="1800" fill="hold"/>
                                        <p:tgtEl>
                                          <p:spTgt spid="2"/>
                                        </p:tgtEl>
                                        <p:attrNameLst>
                                          <p:attrName>ppt_h</p:attrName>
                                        </p:attrNameLst>
                                      </p:cBhvr>
                                      <p:tavLst>
                                        <p:tav tm="0">
                                          <p:val>
                                            <p:fltVal val="0"/>
                                          </p:val>
                                        </p:tav>
                                        <p:tav tm="100000">
                                          <p:val>
                                            <p:strVal val="#ppt_h"/>
                                          </p:val>
                                        </p:tav>
                                      </p:tavLst>
                                    </p:anim>
                                    <p:animEffect transition="in" filter="fade">
                                      <p:cBhvr>
                                        <p:cTn id="9" dur="1800"/>
                                        <p:tgtEl>
                                          <p:spTgt spid="2"/>
                                        </p:tgtEl>
                                      </p:cBhvr>
                                    </p:animEffect>
                                  </p:childTnLst>
                                </p:cTn>
                              </p:par>
                            </p:childTnLst>
                          </p:cTn>
                        </p:par>
                        <p:par>
                          <p:cTn id="10" fill="hold">
                            <p:stCondLst>
                              <p:cond delay="18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8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8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8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87624" y="116632"/>
            <a:ext cx="7043208" cy="1523494"/>
          </a:xfrm>
        </p:spPr>
        <p:txBody>
          <a:bodyPr/>
          <a:lstStyle/>
          <a:p>
            <a:pPr algn="ctr" defTabSz="914400">
              <a:lnSpc>
                <a:spcPct val="90000"/>
              </a:lnSpc>
              <a:spcBef>
                <a:spcPts val="0"/>
              </a:spcBef>
              <a:buNone/>
            </a:pPr>
            <a:r>
              <a:rPr lang="de-DE" sz="5400" b="0" i="0" spc="-150" dirty="0" smtClean="0">
                <a:effectLst>
                  <a:outerShdw blurRad="50800" dist="38100" dir="2700000" algn="tl">
                    <a:prstClr val="black">
                      <a:alpha val="40000"/>
                    </a:prstClr>
                  </a:outerShdw>
                </a:effectLst>
                <a:latin typeface="Calibri"/>
                <a:ea typeface="+mn-ea"/>
                <a:cs typeface="Arial"/>
              </a:rPr>
              <a:t>High-End-Rendering    Innen und Außenansichten</a:t>
            </a:r>
            <a:endParaRPr lang="de-DE" sz="5400" b="0" i="0" spc="-150" dirty="0">
              <a:effectLst>
                <a:outerShdw blurRad="50800" dist="38100" dir="2700000" algn="tl">
                  <a:prstClr val="black">
                    <a:alpha val="40000"/>
                  </a:prstClr>
                </a:outerShdw>
              </a:effectLst>
              <a:latin typeface="Calibri"/>
              <a:ea typeface="+mn-ea"/>
              <a:cs typeface="Arial"/>
            </a:endParaRPr>
          </a:p>
        </p:txBody>
      </p:sp>
      <p:pic>
        <p:nvPicPr>
          <p:cNvPr id="6" name="Grafik 5"/>
          <p:cNvPicPr>
            <a:picLocks noChangeAspect="1"/>
          </p:cNvPicPr>
          <p:nvPr/>
        </p:nvPicPr>
        <p:blipFill rotWithShape="1">
          <a:blip r:embed="rId3" cstate="print">
            <a:extLst>
              <a:ext uri="{28A0092B-C50C-407E-A947-70E740481C1C}">
                <a14:useLocalDpi xmlns:a14="http://schemas.microsoft.com/office/drawing/2010/main" val="0"/>
              </a:ext>
            </a:extLst>
          </a:blip>
          <a:srcRect l="2759" t="9755" r="2058" b="10248"/>
          <a:stretch/>
        </p:blipFill>
        <p:spPr>
          <a:xfrm rot="20298531">
            <a:off x="639076" y="2899382"/>
            <a:ext cx="4240976" cy="2520000"/>
          </a:xfrm>
          <a:prstGeom prst="rect">
            <a:avLst/>
          </a:prstGeom>
        </p:spPr>
      </p:pic>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l="2750" t="9902" r="2750" b="9902"/>
          <a:stretch/>
        </p:blipFill>
        <p:spPr>
          <a:xfrm rot="587572">
            <a:off x="4760290" y="3407783"/>
            <a:ext cx="4200000" cy="2520000"/>
          </a:xfrm>
          <a:prstGeom prst="rect">
            <a:avLst/>
          </a:prstGeom>
        </p:spPr>
      </p:pic>
    </p:spTree>
    <p:extLst>
      <p:ext uri="{BB962C8B-B14F-4D97-AF65-F5344CB8AC3E}">
        <p14:creationId xmlns:p14="http://schemas.microsoft.com/office/powerpoint/2010/main" val="874481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700" fill="hold"/>
                                        <p:tgtEl>
                                          <p:spTgt spid="2"/>
                                        </p:tgtEl>
                                        <p:attrNameLst>
                                          <p:attrName>ppt_w</p:attrName>
                                        </p:attrNameLst>
                                      </p:cBhvr>
                                      <p:tavLst>
                                        <p:tav tm="0">
                                          <p:val>
                                            <p:fltVal val="0"/>
                                          </p:val>
                                        </p:tav>
                                        <p:tav tm="100000">
                                          <p:val>
                                            <p:strVal val="#ppt_w"/>
                                          </p:val>
                                        </p:tav>
                                      </p:tavLst>
                                    </p:anim>
                                    <p:anim calcmode="lin" valueType="num">
                                      <p:cBhvr>
                                        <p:cTn id="8" dur="1700" fill="hold"/>
                                        <p:tgtEl>
                                          <p:spTgt spid="2"/>
                                        </p:tgtEl>
                                        <p:attrNameLst>
                                          <p:attrName>ppt_h</p:attrName>
                                        </p:attrNameLst>
                                      </p:cBhvr>
                                      <p:tavLst>
                                        <p:tav tm="0">
                                          <p:val>
                                            <p:fltVal val="0"/>
                                          </p:val>
                                        </p:tav>
                                        <p:tav tm="100000">
                                          <p:val>
                                            <p:strVal val="#ppt_h"/>
                                          </p:val>
                                        </p:tav>
                                      </p:tavLst>
                                    </p:anim>
                                    <p:anim calcmode="lin" valueType="num">
                                      <p:cBhvr>
                                        <p:cTn id="9" dur="1700" fill="hold"/>
                                        <p:tgtEl>
                                          <p:spTgt spid="2"/>
                                        </p:tgtEl>
                                        <p:attrNameLst>
                                          <p:attrName>style.rotation</p:attrName>
                                        </p:attrNameLst>
                                      </p:cBhvr>
                                      <p:tavLst>
                                        <p:tav tm="0">
                                          <p:val>
                                            <p:fltVal val="90"/>
                                          </p:val>
                                        </p:tav>
                                        <p:tav tm="100000">
                                          <p:val>
                                            <p:fltVal val="0"/>
                                          </p:val>
                                        </p:tav>
                                      </p:tavLst>
                                    </p:anim>
                                    <p:animEffect transition="in" filter="fade">
                                      <p:cBhvr>
                                        <p:cTn id="10" dur="1700"/>
                                        <p:tgtEl>
                                          <p:spTgt spid="2"/>
                                        </p:tgtEl>
                                      </p:cBhvr>
                                    </p:animEffect>
                                  </p:childTnLst>
                                </p:cTn>
                              </p:par>
                            </p:childTnLst>
                          </p:cTn>
                        </p:par>
                        <p:par>
                          <p:cTn id="11" fill="hold">
                            <p:stCondLst>
                              <p:cond delay="17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600" fill="hold"/>
                                        <p:tgtEl>
                                          <p:spTgt spid="6"/>
                                        </p:tgtEl>
                                        <p:attrNameLst>
                                          <p:attrName>ppt_x</p:attrName>
                                        </p:attrNameLst>
                                      </p:cBhvr>
                                      <p:tavLst>
                                        <p:tav tm="0">
                                          <p:val>
                                            <p:strVal val="#ppt_x"/>
                                          </p:val>
                                        </p:tav>
                                        <p:tav tm="100000">
                                          <p:val>
                                            <p:strVal val="#ppt_x"/>
                                          </p:val>
                                        </p:tav>
                                      </p:tavLst>
                                    </p:anim>
                                    <p:anim calcmode="lin" valueType="num">
                                      <p:cBhvr additive="base">
                                        <p:cTn id="15" dur="16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33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400" fill="hold"/>
                                        <p:tgtEl>
                                          <p:spTgt spid="7"/>
                                        </p:tgtEl>
                                        <p:attrNameLst>
                                          <p:attrName>ppt_x</p:attrName>
                                        </p:attrNameLst>
                                      </p:cBhvr>
                                      <p:tavLst>
                                        <p:tav tm="0">
                                          <p:val>
                                            <p:strVal val="#ppt_x"/>
                                          </p:val>
                                        </p:tav>
                                        <p:tav tm="100000">
                                          <p:val>
                                            <p:strVal val="#ppt_x"/>
                                          </p:val>
                                        </p:tav>
                                      </p:tavLst>
                                    </p:anim>
                                    <p:anim calcmode="lin" valueType="num">
                                      <p:cBhvr additive="base">
                                        <p:cTn id="20" dur="14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69219" y="336992"/>
            <a:ext cx="7043208" cy="1523494"/>
          </a:xfrm>
        </p:spPr>
        <p:txBody>
          <a:bodyPr/>
          <a:lstStyle/>
          <a:p>
            <a:pPr algn="l" defTabSz="914400">
              <a:lnSpc>
                <a:spcPct val="90000"/>
              </a:lnSpc>
              <a:spcBef>
                <a:spcPts val="0"/>
              </a:spcBef>
              <a:buNone/>
            </a:pPr>
            <a:r>
              <a:rPr lang="de-DE" sz="5400" b="0" i="0" spc="-150" dirty="0" smtClean="0">
                <a:effectLst>
                  <a:outerShdw blurRad="50800" dist="38100" dir="2700000" algn="tl">
                    <a:prstClr val="black">
                      <a:alpha val="40000"/>
                    </a:prstClr>
                  </a:outerShdw>
                </a:effectLst>
                <a:latin typeface="Calibri"/>
                <a:ea typeface="+mn-ea"/>
                <a:cs typeface="Arial"/>
              </a:rPr>
              <a:t>Bungalow Panorama</a:t>
            </a:r>
            <a:endParaRPr lang="de-DE" sz="5400" b="0" i="0" spc="-150" dirty="0">
              <a:effectLst>
                <a:outerShdw blurRad="50800" dist="38100" dir="2700000" algn="tl">
                  <a:prstClr val="black">
                    <a:alpha val="40000"/>
                  </a:prstClr>
                </a:outerShdw>
              </a:effectLst>
              <a:latin typeface="Calibri"/>
              <a:ea typeface="+mn-ea"/>
              <a:cs typeface="Arial"/>
            </a:endParaRPr>
          </a:p>
        </p:txBody>
      </p:sp>
      <p:sp>
        <p:nvSpPr>
          <p:cNvPr id="4" name="Textplatzhalter 3"/>
          <p:cNvSpPr>
            <a:spLocks noGrp="1"/>
          </p:cNvSpPr>
          <p:nvPr>
            <p:ph type="body" sz="quarter" idx="10"/>
          </p:nvPr>
        </p:nvSpPr>
        <p:spPr>
          <a:xfrm>
            <a:off x="722313" y="1755974"/>
            <a:ext cx="7690114" cy="1384994"/>
          </a:xfrm>
        </p:spPr>
        <p:txBody>
          <a:bodyPr/>
          <a:lstStyle/>
          <a:p>
            <a:pPr marL="0" indent="0" algn="l" defTabSz="914400">
              <a:lnSpc>
                <a:spcPct val="90000"/>
              </a:lnSpc>
              <a:spcBef>
                <a:spcPts val="0"/>
              </a:spcBef>
              <a:buNone/>
            </a:pPr>
            <a:r>
              <a:rPr lang="de-DE" dirty="0" smtClean="0"/>
              <a:t>Panorama</a:t>
            </a:r>
            <a:endParaRPr lang="de-DE" dirty="0"/>
          </a:p>
        </p:txBody>
      </p:sp>
      <p:pic>
        <p:nvPicPr>
          <p:cNvPr id="3" name="Grafik 2">
            <a:hlinkClick r:id="rId3"/>
          </p:cNvPr>
          <p:cNvPicPr>
            <a:picLocks noChangeAspect="1"/>
          </p:cNvPicPr>
          <p:nvPr/>
        </p:nvPicPr>
        <p:blipFill>
          <a:blip r:embed="rId4"/>
          <a:stretch>
            <a:fillRect/>
          </a:stretch>
        </p:blipFill>
        <p:spPr>
          <a:xfrm rot="1061371">
            <a:off x="5756010" y="3485925"/>
            <a:ext cx="2662641" cy="2520000"/>
          </a:xfrm>
          <a:prstGeom prst="rect">
            <a:avLst/>
          </a:prstGeom>
        </p:spPr>
      </p:pic>
      <p:pic>
        <p:nvPicPr>
          <p:cNvPr id="5" name="Grafik 4">
            <a:hlinkClick r:id="rId5"/>
          </p:cNvPr>
          <p:cNvPicPr>
            <a:picLocks noChangeAspect="1"/>
          </p:cNvPicPr>
          <p:nvPr/>
        </p:nvPicPr>
        <p:blipFill>
          <a:blip r:embed="rId6"/>
          <a:stretch>
            <a:fillRect/>
          </a:stretch>
        </p:blipFill>
        <p:spPr>
          <a:xfrm rot="20798798">
            <a:off x="247825" y="3846427"/>
            <a:ext cx="2662641" cy="2520000"/>
          </a:xfrm>
          <a:prstGeom prst="rect">
            <a:avLst/>
          </a:prstGeom>
        </p:spPr>
      </p:pic>
      <p:sp>
        <p:nvSpPr>
          <p:cNvPr id="6" name="Textfeld 5"/>
          <p:cNvSpPr txBox="1"/>
          <p:nvPr/>
        </p:nvSpPr>
        <p:spPr>
          <a:xfrm>
            <a:off x="3165478" y="3740844"/>
            <a:ext cx="2270618" cy="1384995"/>
          </a:xfrm>
          <a:prstGeom prst="rect">
            <a:avLst/>
          </a:prstGeom>
          <a:noFill/>
          <a:ln w="76200">
            <a:solidFill>
              <a:schemeClr val="bg2">
                <a:lumMod val="50000"/>
              </a:schemeClr>
            </a:solidFill>
          </a:ln>
          <a:effectLst>
            <a:reflection blurRad="6350" stA="50000" endA="300" endPos="55500" dist="101600" dir="5400000" sy="-100000" algn="bl" rotWithShape="0"/>
          </a:effectLst>
        </p:spPr>
        <p:txBody>
          <a:bodyPr wrap="square" rtlCol="0">
            <a:spAutoFit/>
          </a:bodyPr>
          <a:lstStyle/>
          <a:p>
            <a:r>
              <a:rPr lang="de-DE" sz="1200" b="1" dirty="0" smtClean="0">
                <a:solidFill>
                  <a:schemeClr val="accent2">
                    <a:lumMod val="50000"/>
                  </a:schemeClr>
                </a:solidFill>
              </a:rPr>
              <a:t>Klicken Sie bitte auf das Bild um das Panorama zu starten, oder laden Sie auf Ihr IPAD oder Tablett Palette Move. In der dortigen Cloud / Wolke können sie den jeweiligen unteren 8-stelligen Code eingeben</a:t>
            </a:r>
            <a:endParaRPr lang="de-DE" sz="1200" b="1" dirty="0">
              <a:solidFill>
                <a:schemeClr val="accent2">
                  <a:lumMod val="50000"/>
                </a:schemeClr>
              </a:solidFill>
            </a:endParaRPr>
          </a:p>
        </p:txBody>
      </p:sp>
      <p:sp>
        <p:nvSpPr>
          <p:cNvPr id="7" name="Textfeld 6"/>
          <p:cNvSpPr txBox="1"/>
          <p:nvPr/>
        </p:nvSpPr>
        <p:spPr>
          <a:xfrm rot="20820000">
            <a:off x="1259632" y="6381328"/>
            <a:ext cx="1368152" cy="307777"/>
          </a:xfrm>
          <a:prstGeom prst="rect">
            <a:avLst/>
          </a:prstGeom>
          <a:noFill/>
        </p:spPr>
        <p:txBody>
          <a:bodyPr wrap="square" rtlCol="0">
            <a:spAutoFit/>
          </a:bodyPr>
          <a:lstStyle/>
          <a:p>
            <a:r>
              <a:rPr lang="de-DE" sz="1400" b="1" dirty="0" smtClean="0">
                <a:solidFill>
                  <a:schemeClr val="bg1">
                    <a:lumMod val="95000"/>
                    <a:lumOff val="5000"/>
                  </a:schemeClr>
                </a:solidFill>
              </a:rPr>
              <a:t>22038771</a:t>
            </a:r>
            <a:endParaRPr lang="de-DE" sz="1400" b="1" dirty="0">
              <a:solidFill>
                <a:schemeClr val="bg1">
                  <a:lumMod val="95000"/>
                  <a:lumOff val="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600"/>
                                  </p:stCondLst>
                                  <p:childTnLst>
                                    <p:set>
                                      <p:cBhvr>
                                        <p:cTn id="9" dur="1" fill="hold">
                                          <p:stCondLst>
                                            <p:cond delay="249"/>
                                          </p:stCondLst>
                                        </p:cTn>
                                        <p:tgtEl>
                                          <p:spTgt spid="3"/>
                                        </p:tgtEl>
                                        <p:attrNameLst>
                                          <p:attrName>style.visibility</p:attrName>
                                        </p:attrNameLst>
                                      </p:cBhvr>
                                      <p:to>
                                        <p:strVal val="visible"/>
                                      </p:to>
                                    </p:set>
                                  </p:childTnLst>
                                </p:cTn>
                              </p:par>
                            </p:childTnLst>
                          </p:cTn>
                        </p:par>
                        <p:par>
                          <p:cTn id="10" fill="hold">
                            <p:stCondLst>
                              <p:cond delay="85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650"/>
                                        <p:tgtEl>
                                          <p:spTgt spid="6"/>
                                        </p:tgtEl>
                                      </p:cBhvr>
                                    </p:animEffect>
                                    <p:anim calcmode="lin" valueType="num">
                                      <p:cBhvr>
                                        <p:cTn id="14" dur="1650" fill="hold"/>
                                        <p:tgtEl>
                                          <p:spTgt spid="6"/>
                                        </p:tgtEl>
                                        <p:attrNameLst>
                                          <p:attrName>ppt_x</p:attrName>
                                        </p:attrNameLst>
                                      </p:cBhvr>
                                      <p:tavLst>
                                        <p:tav tm="0">
                                          <p:val>
                                            <p:strVal val="#ppt_x"/>
                                          </p:val>
                                        </p:tav>
                                        <p:tav tm="100000">
                                          <p:val>
                                            <p:strVal val="#ppt_x"/>
                                          </p:val>
                                        </p:tav>
                                      </p:tavLst>
                                    </p:anim>
                                    <p:anim calcmode="lin" valueType="num">
                                      <p:cBhvr>
                                        <p:cTn id="15" dur="16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defTabSz="914400">
              <a:spcBef>
                <a:spcPts val="0"/>
              </a:spcBef>
            </a:pPr>
            <a:r>
              <a:rPr lang="de-DE" dirty="0">
                <a:effectLst>
                  <a:outerShdw blurRad="50800" dist="38100" dir="2700000" algn="tl">
                    <a:prstClr val="black">
                      <a:alpha val="40000"/>
                    </a:prstClr>
                  </a:outerShdw>
                </a:effectLst>
                <a:cs typeface="Arial"/>
              </a:rPr>
              <a:t>Bungalow </a:t>
            </a:r>
            <a:r>
              <a:rPr lang="de-DE" dirty="0" smtClean="0">
                <a:effectLst>
                  <a:outerShdw blurRad="50800" dist="38100" dir="2700000" algn="tl">
                    <a:prstClr val="black">
                      <a:alpha val="40000"/>
                    </a:prstClr>
                  </a:outerShdw>
                </a:effectLst>
                <a:cs typeface="Arial"/>
              </a:rPr>
              <a:t>Filmschnitt</a:t>
            </a:r>
            <a:endParaRPr lang="de-DE" sz="5400" b="0" i="0" spc="-150" dirty="0">
              <a:effectLst>
                <a:outerShdw blurRad="50800" dist="38100" dir="2700000" algn="tl">
                  <a:prstClr val="black">
                    <a:alpha val="40000"/>
                  </a:prstClr>
                </a:outerShdw>
              </a:effectLst>
              <a:latin typeface="Calibri"/>
              <a:ea typeface="+mn-ea"/>
              <a:cs typeface="Arial"/>
            </a:endParaRPr>
          </a:p>
        </p:txBody>
      </p:sp>
      <p:sp>
        <p:nvSpPr>
          <p:cNvPr id="4" name="Textplatzhalter 3"/>
          <p:cNvSpPr>
            <a:spLocks noGrp="1"/>
          </p:cNvSpPr>
          <p:nvPr>
            <p:ph type="body" sz="quarter" idx="10"/>
          </p:nvPr>
        </p:nvSpPr>
        <p:spPr/>
        <p:txBody>
          <a:bodyPr/>
          <a:lstStyle/>
          <a:p>
            <a:pPr marL="0" indent="0" algn="l" defTabSz="914400">
              <a:lnSpc>
                <a:spcPct val="90000"/>
              </a:lnSpc>
              <a:spcBef>
                <a:spcPts val="0"/>
              </a:spcBef>
              <a:buNone/>
            </a:pPr>
            <a:r>
              <a:rPr lang="de-DE" dirty="0" smtClean="0"/>
              <a:t>Film</a:t>
            </a:r>
            <a:endParaRPr lang="de-DE" dirty="0"/>
          </a:p>
        </p:txBody>
      </p:sp>
      <p:pic>
        <p:nvPicPr>
          <p:cNvPr id="3" name="Grafik 2">
            <a:hlinkClick r:id="rId3"/>
          </p:cNvPr>
          <p:cNvPicPr>
            <a:picLocks noChangeAspect="1"/>
          </p:cNvPicPr>
          <p:nvPr/>
        </p:nvPicPr>
        <p:blipFill>
          <a:blip r:embed="rId4"/>
          <a:stretch>
            <a:fillRect/>
          </a:stretch>
        </p:blipFill>
        <p:spPr>
          <a:xfrm>
            <a:off x="3203848" y="2636912"/>
            <a:ext cx="4986873" cy="3020564"/>
          </a:xfrm>
          <a:prstGeom prst="rect">
            <a:avLst/>
          </a:prstGeom>
        </p:spPr>
      </p:pic>
      <p:sp>
        <p:nvSpPr>
          <p:cNvPr id="5" name="Textfeld 4"/>
          <p:cNvSpPr txBox="1"/>
          <p:nvPr/>
        </p:nvSpPr>
        <p:spPr>
          <a:xfrm>
            <a:off x="251520" y="5638589"/>
            <a:ext cx="4858965" cy="1200329"/>
          </a:xfrm>
          <a:prstGeom prst="rect">
            <a:avLst/>
          </a:prstGeom>
          <a:solidFill>
            <a:schemeClr val="tx1">
              <a:lumMod val="65000"/>
              <a:lumOff val="35000"/>
            </a:schemeClr>
          </a:solidFill>
        </p:spPr>
        <p:txBody>
          <a:bodyPr wrap="square" rtlCol="0">
            <a:spAutoFit/>
          </a:bodyPr>
          <a:lstStyle/>
          <a:p>
            <a:r>
              <a:rPr lang="de-DE" dirty="0" smtClean="0"/>
              <a:t>Dieser Film ist auch auf YouTube und unserer Homepage gespeichert:</a:t>
            </a:r>
          </a:p>
          <a:p>
            <a:r>
              <a:rPr lang="de-DE" dirty="0" smtClean="0">
                <a:solidFill>
                  <a:srgbClr val="C00000"/>
                </a:solidFill>
                <a:hlinkClick r:id="rId5"/>
              </a:rPr>
              <a:t>www.3d-Riedus-visuality.de </a:t>
            </a:r>
            <a:r>
              <a:rPr lang="de-DE" dirty="0" smtClean="0">
                <a:solidFill>
                  <a:srgbClr val="C00000"/>
                </a:solidFill>
                <a:hlinkClick r:id="rId3"/>
              </a:rPr>
              <a:t>https://youtu.be/x9x5JRqvy2I</a:t>
            </a:r>
            <a:endParaRPr lang="de-DE" dirty="0">
              <a:solidFill>
                <a:srgbClr val="C00000"/>
              </a:solidFill>
            </a:endParaRPr>
          </a:p>
        </p:txBody>
      </p:sp>
    </p:spTree>
    <p:extLst>
      <p:ext uri="{BB962C8B-B14F-4D97-AF65-F5344CB8AC3E}">
        <p14:creationId xmlns:p14="http://schemas.microsoft.com/office/powerpoint/2010/main" val="2417866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100" fill="hold"/>
                                        <p:tgtEl>
                                          <p:spTgt spid="2"/>
                                        </p:tgtEl>
                                        <p:attrNameLst>
                                          <p:attrName>ppt_x</p:attrName>
                                        </p:attrNameLst>
                                      </p:cBhvr>
                                      <p:tavLst>
                                        <p:tav tm="0">
                                          <p:val>
                                            <p:strVal val="#ppt_x"/>
                                          </p:val>
                                        </p:tav>
                                        <p:tav tm="100000">
                                          <p:val>
                                            <p:strVal val="#ppt_x"/>
                                          </p:val>
                                        </p:tav>
                                      </p:tavLst>
                                    </p:anim>
                                    <p:anim calcmode="lin" valueType="num">
                                      <p:cBhvr additive="base">
                                        <p:cTn id="8" dur="21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100"/>
                            </p:stCondLst>
                            <p:childTnLst>
                              <p:par>
                                <p:cTn id="10" presetID="22" presetClass="entr" presetSubtype="4"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1700"/>
                                        <p:tgtEl>
                                          <p:spTgt spid="4">
                                            <p:txEl>
                                              <p:pRg st="0" end="0"/>
                                            </p:txEl>
                                          </p:spTgt>
                                        </p:tgtEl>
                                      </p:cBhvr>
                                    </p:animEffect>
                                  </p:childTnLst>
                                </p:cTn>
                              </p:par>
                            </p:childTnLst>
                          </p:cTn>
                        </p:par>
                        <p:par>
                          <p:cTn id="13" fill="hold">
                            <p:stCondLst>
                              <p:cond delay="38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fltVal val="0"/>
                                          </p:val>
                                        </p:tav>
                                        <p:tav tm="100000">
                                          <p:val>
                                            <p:strVal val="#ppt_w"/>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Effect transition="in" filter="fade">
                                      <p:cBhvr>
                                        <p:cTn id="18" dur="2000"/>
                                        <p:tgtEl>
                                          <p:spTgt spid="3"/>
                                        </p:tgtEl>
                                      </p:cBhvr>
                                    </p:animEffect>
                                  </p:childTnLst>
                                </p:cTn>
                              </p:par>
                            </p:childTnLst>
                          </p:cTn>
                        </p:par>
                        <p:par>
                          <p:cTn id="19" fill="hold">
                            <p:stCondLst>
                              <p:cond delay="5800"/>
                            </p:stCondLst>
                            <p:childTnLst>
                              <p:par>
                                <p:cTn id="20" presetID="45"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23045" y="1074194"/>
            <a:ext cx="7043208" cy="762971"/>
          </a:xfrm>
        </p:spPr>
        <p:txBody>
          <a:bodyPr anchor="t"/>
          <a:lstStyle/>
          <a:p>
            <a:pPr defTabSz="914400">
              <a:spcBef>
                <a:spcPts val="0"/>
              </a:spcBef>
            </a:pPr>
            <a:r>
              <a:rPr lang="de-DE" dirty="0">
                <a:effectLst>
                  <a:outerShdw blurRad="50800" dist="38100" dir="2700000" algn="tl">
                    <a:prstClr val="black">
                      <a:alpha val="40000"/>
                    </a:prstClr>
                  </a:outerShdw>
                </a:effectLst>
                <a:cs typeface="Arial"/>
              </a:rPr>
              <a:t>Bungalow </a:t>
            </a:r>
            <a:r>
              <a:rPr lang="de-DE" dirty="0" smtClean="0">
                <a:effectLst>
                  <a:outerShdw blurRad="50800" dist="38100" dir="2700000" algn="tl">
                    <a:prstClr val="black">
                      <a:alpha val="40000"/>
                    </a:prstClr>
                  </a:outerShdw>
                </a:effectLst>
                <a:cs typeface="Arial"/>
              </a:rPr>
              <a:t>– </a:t>
            </a:r>
            <a:r>
              <a:rPr lang="de-DE" dirty="0" smtClean="0"/>
              <a:t>Play File</a:t>
            </a:r>
            <a:endParaRPr lang="de-DE" sz="5400" b="0" i="0" spc="-150" dirty="0">
              <a:effectLst>
                <a:outerShdw blurRad="50800" dist="38100" dir="2700000" algn="tl">
                  <a:prstClr val="black">
                    <a:alpha val="40000"/>
                  </a:prstClr>
                </a:outerShdw>
              </a:effectLst>
              <a:latin typeface="Calibri"/>
              <a:ea typeface="+mn-ea"/>
              <a:cs typeface="Arial"/>
            </a:endParaRPr>
          </a:p>
        </p:txBody>
      </p:sp>
      <p:sp>
        <p:nvSpPr>
          <p:cNvPr id="4" name="Textplatzhalter 3"/>
          <p:cNvSpPr>
            <a:spLocks noGrp="1"/>
          </p:cNvSpPr>
          <p:nvPr>
            <p:ph type="body" sz="quarter" idx="10"/>
          </p:nvPr>
        </p:nvSpPr>
        <p:spPr>
          <a:xfrm>
            <a:off x="899592" y="201030"/>
            <a:ext cx="7690114" cy="864096"/>
          </a:xfrm>
        </p:spPr>
        <p:txBody>
          <a:bodyPr/>
          <a:lstStyle/>
          <a:p>
            <a:pPr marL="0" indent="0" algn="l" defTabSz="914400">
              <a:lnSpc>
                <a:spcPct val="90000"/>
              </a:lnSpc>
              <a:spcBef>
                <a:spcPts val="0"/>
              </a:spcBef>
              <a:buNone/>
            </a:pPr>
            <a:r>
              <a:rPr lang="de-DE" sz="6000" dirty="0" smtClean="0"/>
              <a:t>Begehbare virtuelle Räume</a:t>
            </a:r>
            <a:endParaRPr lang="de-DE" sz="6000" dirty="0"/>
          </a:p>
        </p:txBody>
      </p:sp>
      <p:sp>
        <p:nvSpPr>
          <p:cNvPr id="5" name="Textfeld 4"/>
          <p:cNvSpPr txBox="1"/>
          <p:nvPr/>
        </p:nvSpPr>
        <p:spPr>
          <a:xfrm>
            <a:off x="467544" y="2492896"/>
            <a:ext cx="4679359" cy="2492990"/>
          </a:xfrm>
          <a:prstGeom prst="rect">
            <a:avLst/>
          </a:prstGeom>
          <a:solidFill>
            <a:srgbClr val="969696"/>
          </a:solidFill>
        </p:spPr>
        <p:txBody>
          <a:bodyPr wrap="square" rtlCol="0">
            <a:spAutoFit/>
          </a:bodyPr>
          <a:lstStyle/>
          <a:p>
            <a:r>
              <a:rPr lang="de-DE" sz="1200" dirty="0" smtClean="0"/>
              <a:t>Diese Play-Datei kann man in einem Browser: z.B. Mozilla Firefox oder Internet Explorer betrachten. Chrome wird in Zukunft nicht mehr möglich</a:t>
            </a:r>
          </a:p>
          <a:p>
            <a:endParaRPr lang="de-DE" sz="1200" dirty="0" smtClean="0"/>
          </a:p>
          <a:p>
            <a:r>
              <a:rPr lang="de-DE" sz="1200" dirty="0" smtClean="0"/>
              <a:t>Die Offline Variante benötigt zum einen den Ordner mit Play9 - hierbei ist die  </a:t>
            </a:r>
            <a:r>
              <a:rPr lang="de-DE" sz="1200" b="1" i="1" u="sng" dirty="0" smtClean="0"/>
              <a:t>PalettePLAYSceneViewer.exe</a:t>
            </a:r>
            <a:r>
              <a:rPr lang="de-DE" sz="1200" dirty="0" smtClean="0"/>
              <a:t> zu verwenden. </a:t>
            </a:r>
          </a:p>
          <a:p>
            <a:r>
              <a:rPr lang="de-DE" sz="1200" dirty="0" smtClean="0"/>
              <a:t>Datei: </a:t>
            </a:r>
          </a:p>
          <a:p>
            <a:r>
              <a:rPr lang="de-DE" sz="1200" b="1" i="1" u="sng" dirty="0" smtClean="0">
                <a:solidFill>
                  <a:schemeClr val="tx1">
                    <a:lumMod val="95000"/>
                    <a:lumOff val="5000"/>
                  </a:schemeClr>
                </a:solidFill>
                <a:hlinkClick r:id="rId3" action="ppaction://hlinkfile"/>
              </a:rPr>
              <a:t>Play </a:t>
            </a:r>
            <a:r>
              <a:rPr lang="de-DE" sz="1200" b="1" i="1" u="sng" dirty="0">
                <a:solidFill>
                  <a:schemeClr val="tx1">
                    <a:lumMod val="95000"/>
                    <a:lumOff val="5000"/>
                  </a:schemeClr>
                </a:solidFill>
                <a:hlinkClick r:id="rId3" action="ppaction://hlinkfile"/>
              </a:rPr>
              <a:t>Export Bungalow 6 ohne </a:t>
            </a:r>
            <a:r>
              <a:rPr lang="de-DE" sz="1200" b="1" i="1" u="sng" dirty="0" err="1">
                <a:solidFill>
                  <a:schemeClr val="tx1">
                    <a:lumMod val="95000"/>
                    <a:lumOff val="5000"/>
                  </a:schemeClr>
                </a:solidFill>
                <a:hlinkClick r:id="rId3" action="ppaction://hlinkfile"/>
              </a:rPr>
              <a:t>Menschen.play</a:t>
            </a:r>
            <a:r>
              <a:rPr lang="de-DE" sz="1200" b="1" i="1" u="sng" dirty="0">
                <a:solidFill>
                  <a:schemeClr val="tx1">
                    <a:lumMod val="95000"/>
                    <a:lumOff val="5000"/>
                  </a:schemeClr>
                </a:solidFill>
                <a:hlinkClick r:id="rId3" action="ppaction://hlinkfile"/>
              </a:rPr>
              <a:t> </a:t>
            </a:r>
            <a:r>
              <a:rPr lang="de-DE" sz="1200" b="1" i="1" u="sng" dirty="0" smtClean="0">
                <a:solidFill>
                  <a:schemeClr val="tx1">
                    <a:lumMod val="95000"/>
                    <a:lumOff val="5000"/>
                  </a:schemeClr>
                </a:solidFill>
                <a:hlinkClick r:id="rId3" action="ppaction://hlinkfile"/>
              </a:rPr>
              <a:t> </a:t>
            </a:r>
            <a:r>
              <a:rPr lang="de-DE" sz="1200" dirty="0" smtClean="0"/>
              <a:t>ist aus dem Ordner die Playdatei zu laden.</a:t>
            </a:r>
          </a:p>
          <a:p>
            <a:endParaRPr lang="de-DE" sz="1200" dirty="0"/>
          </a:p>
          <a:p>
            <a:endParaRPr lang="de-DE" sz="1200" dirty="0" smtClean="0"/>
          </a:p>
          <a:p>
            <a:endParaRPr lang="de-DE" sz="1200" dirty="0"/>
          </a:p>
          <a:p>
            <a:endParaRPr lang="de-DE" sz="1200" dirty="0"/>
          </a:p>
        </p:txBody>
      </p:sp>
      <p:pic>
        <p:nvPicPr>
          <p:cNvPr id="1026" name="Picture 2" descr="C:\Users\Computer\AppData\Local\Temp\SNAGHTML32eaa62.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100" y="2492897"/>
            <a:ext cx="3333606" cy="2492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67544" y="5301208"/>
            <a:ext cx="4355976" cy="276999"/>
          </a:xfrm>
          <a:prstGeom prst="rect">
            <a:avLst/>
          </a:prstGeom>
          <a:solidFill>
            <a:srgbClr val="969696"/>
          </a:solidFill>
        </p:spPr>
        <p:txBody>
          <a:bodyPr wrap="square" rtlCol="0">
            <a:spAutoFit/>
          </a:bodyPr>
          <a:lstStyle/>
          <a:p>
            <a:r>
              <a:rPr lang="de-DE" sz="1200" b="1" dirty="0">
                <a:hlinkClick r:id="rId4"/>
              </a:rPr>
              <a:t>http://www.palettecloud.net/index.php?id=81006510&amp;lang=deu</a:t>
            </a:r>
            <a:endParaRPr lang="de-DE" sz="1200" b="1" dirty="0"/>
          </a:p>
        </p:txBody>
      </p:sp>
    </p:spTree>
    <p:extLst>
      <p:ext uri="{BB962C8B-B14F-4D97-AF65-F5344CB8AC3E}">
        <p14:creationId xmlns:p14="http://schemas.microsoft.com/office/powerpoint/2010/main" val="2980419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3500" fill="hold"/>
                                        <p:tgtEl>
                                          <p:spTgt spid="5"/>
                                        </p:tgtEl>
                                        <p:attrNameLst>
                                          <p:attrName>ppt_x</p:attrName>
                                        </p:attrNameLst>
                                      </p:cBhvr>
                                      <p:tavLst>
                                        <p:tav tm="0">
                                          <p:val>
                                            <p:strVal val="#ppt_x"/>
                                          </p:val>
                                        </p:tav>
                                        <p:tav tm="100000">
                                          <p:val>
                                            <p:strVal val="#ppt_x"/>
                                          </p:val>
                                        </p:tav>
                                      </p:tavLst>
                                    </p:anim>
                                    <p:anim calcmode="lin" valueType="num">
                                      <p:cBhvr additive="base">
                                        <p:cTn id="42" dur="3500" fill="hold"/>
                                        <p:tgtEl>
                                          <p:spTgt spid="5"/>
                                        </p:tgtEl>
                                        <p:attrNameLst>
                                          <p:attrName>ppt_y</p:attrName>
                                        </p:attrNameLst>
                                      </p:cBhvr>
                                      <p:tavLst>
                                        <p:tav tm="0">
                                          <p:val>
                                            <p:strVal val="1+#ppt_h/2"/>
                                          </p:val>
                                        </p:tav>
                                        <p:tav tm="100000">
                                          <p:val>
                                            <p:strVal val="#ppt_y"/>
                                          </p:val>
                                        </p:tav>
                                      </p:tavLst>
                                    </p:anim>
                                  </p:childTnLst>
                                </p:cTn>
                              </p:par>
                            </p:childTnLst>
                          </p:cTn>
                        </p:par>
                        <p:par>
                          <p:cTn id="43" fill="hold">
                            <p:stCondLst>
                              <p:cond delay="7500"/>
                            </p:stCondLst>
                            <p:childTnLst>
                              <p:par>
                                <p:cTn id="44" presetID="53" presetClass="entr" presetSubtype="16" fill="hold" nodeType="afterEffect">
                                  <p:stCondLst>
                                    <p:cond delay="0"/>
                                  </p:stCondLst>
                                  <p:childTnLst>
                                    <p:set>
                                      <p:cBhvr>
                                        <p:cTn id="45" dur="1" fill="hold">
                                          <p:stCondLst>
                                            <p:cond delay="0"/>
                                          </p:stCondLst>
                                        </p:cTn>
                                        <p:tgtEl>
                                          <p:spTgt spid="1026"/>
                                        </p:tgtEl>
                                        <p:attrNameLst>
                                          <p:attrName>style.visibility</p:attrName>
                                        </p:attrNameLst>
                                      </p:cBhvr>
                                      <p:to>
                                        <p:strVal val="visible"/>
                                      </p:to>
                                    </p:set>
                                    <p:anim calcmode="lin" valueType="num">
                                      <p:cBhvr>
                                        <p:cTn id="46" dur="2100" fill="hold"/>
                                        <p:tgtEl>
                                          <p:spTgt spid="1026"/>
                                        </p:tgtEl>
                                        <p:attrNameLst>
                                          <p:attrName>ppt_w</p:attrName>
                                        </p:attrNameLst>
                                      </p:cBhvr>
                                      <p:tavLst>
                                        <p:tav tm="0">
                                          <p:val>
                                            <p:fltVal val="0"/>
                                          </p:val>
                                        </p:tav>
                                        <p:tav tm="100000">
                                          <p:val>
                                            <p:strVal val="#ppt_w"/>
                                          </p:val>
                                        </p:tav>
                                      </p:tavLst>
                                    </p:anim>
                                    <p:anim calcmode="lin" valueType="num">
                                      <p:cBhvr>
                                        <p:cTn id="47" dur="2100" fill="hold"/>
                                        <p:tgtEl>
                                          <p:spTgt spid="1026"/>
                                        </p:tgtEl>
                                        <p:attrNameLst>
                                          <p:attrName>ppt_h</p:attrName>
                                        </p:attrNameLst>
                                      </p:cBhvr>
                                      <p:tavLst>
                                        <p:tav tm="0">
                                          <p:val>
                                            <p:fltVal val="0"/>
                                          </p:val>
                                        </p:tav>
                                        <p:tav tm="100000">
                                          <p:val>
                                            <p:strVal val="#ppt_h"/>
                                          </p:val>
                                        </p:tav>
                                      </p:tavLst>
                                    </p:anim>
                                    <p:animEffect transition="in" filter="fade">
                                      <p:cBhvr>
                                        <p:cTn id="48" dur="2100"/>
                                        <p:tgtEl>
                                          <p:spTgt spid="1026"/>
                                        </p:tgtEl>
                                      </p:cBhvr>
                                    </p:animEffect>
                                  </p:childTnLst>
                                </p:cTn>
                              </p:par>
                            </p:childTnLst>
                          </p:cTn>
                        </p:par>
                        <p:par>
                          <p:cTn id="49" fill="hold">
                            <p:stCondLst>
                              <p:cond delay="9600"/>
                            </p:stCondLst>
                            <p:childTnLst>
                              <p:par>
                                <p:cTn id="50" presetID="22" presetClass="entr" presetSubtype="4" fill="hold" nodeType="after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down)">
                                      <p:cBhvr>
                                        <p:cTn id="52" dur="47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23045" y="1074194"/>
            <a:ext cx="7043208" cy="762971"/>
          </a:xfrm>
        </p:spPr>
        <p:txBody>
          <a:bodyPr anchor="t"/>
          <a:lstStyle/>
          <a:p>
            <a:pPr defTabSz="914400">
              <a:spcBef>
                <a:spcPts val="0"/>
              </a:spcBef>
            </a:pPr>
            <a:r>
              <a:rPr lang="de-DE" dirty="0" err="1" smtClean="0">
                <a:effectLst>
                  <a:outerShdw blurRad="50800" dist="38100" dir="2700000" algn="tl">
                    <a:prstClr val="black">
                      <a:alpha val="40000"/>
                    </a:prstClr>
                  </a:outerShdw>
                </a:effectLst>
                <a:cs typeface="Arial"/>
              </a:rPr>
              <a:t>Palette@Home</a:t>
            </a:r>
            <a:endParaRPr lang="de-DE" sz="5400" b="0" i="0" spc="-150" dirty="0">
              <a:effectLst>
                <a:outerShdw blurRad="50800" dist="38100" dir="2700000" algn="tl">
                  <a:prstClr val="black">
                    <a:alpha val="40000"/>
                  </a:prstClr>
                </a:outerShdw>
              </a:effectLst>
              <a:latin typeface="Calibri"/>
              <a:ea typeface="+mn-ea"/>
              <a:cs typeface="Arial"/>
            </a:endParaRPr>
          </a:p>
        </p:txBody>
      </p:sp>
      <p:sp>
        <p:nvSpPr>
          <p:cNvPr id="4" name="Textplatzhalter 3"/>
          <p:cNvSpPr>
            <a:spLocks noGrp="1"/>
          </p:cNvSpPr>
          <p:nvPr>
            <p:ph type="body" sz="quarter" idx="10"/>
          </p:nvPr>
        </p:nvSpPr>
        <p:spPr>
          <a:xfrm>
            <a:off x="899592" y="201030"/>
            <a:ext cx="7690114" cy="864096"/>
          </a:xfrm>
        </p:spPr>
        <p:txBody>
          <a:bodyPr/>
          <a:lstStyle/>
          <a:p>
            <a:pPr marL="0" indent="0" algn="l" defTabSz="914400">
              <a:lnSpc>
                <a:spcPct val="90000"/>
              </a:lnSpc>
              <a:spcBef>
                <a:spcPts val="0"/>
              </a:spcBef>
              <a:buNone/>
            </a:pPr>
            <a:r>
              <a:rPr lang="de-DE" sz="6000" dirty="0" smtClean="0"/>
              <a:t>Schnellplanung </a:t>
            </a:r>
            <a:endParaRPr lang="de-DE" sz="6000" dirty="0"/>
          </a:p>
        </p:txBody>
      </p:sp>
      <p:sp>
        <p:nvSpPr>
          <p:cNvPr id="20" name="Rechteck 19"/>
          <p:cNvSpPr/>
          <p:nvPr/>
        </p:nvSpPr>
        <p:spPr>
          <a:xfrm>
            <a:off x="899592" y="3945054"/>
            <a:ext cx="7776864" cy="2000548"/>
          </a:xfrm>
          <a:prstGeom prst="rect">
            <a:avLst/>
          </a:prstGeom>
        </p:spPr>
        <p:txBody>
          <a:bodyPr wrap="square">
            <a:spAutoFit/>
          </a:bodyPr>
          <a:lstStyle/>
          <a:p>
            <a:r>
              <a:rPr lang="de-DE" sz="1200" b="1" dirty="0"/>
              <a:t>Onlineplaner für </a:t>
            </a:r>
            <a:r>
              <a:rPr lang="de-DE" sz="1200" b="1" dirty="0" smtClean="0"/>
              <a:t>Tabletts</a:t>
            </a:r>
          </a:p>
          <a:p>
            <a:endParaRPr lang="de-DE" sz="1200" b="1" dirty="0"/>
          </a:p>
          <a:p>
            <a:r>
              <a:rPr lang="de-DE" sz="1200" b="1" dirty="0" smtClean="0"/>
              <a:t>Bevor </a:t>
            </a:r>
            <a:r>
              <a:rPr lang="de-DE" sz="1200" b="1" dirty="0"/>
              <a:t>Sie den Palette CAD Onlineplaner nutzen können, benötigen Sie das für Ihr Tablett geeignete APP.</a:t>
            </a:r>
            <a:r>
              <a:rPr lang="de-DE" sz="1200" dirty="0"/>
              <a:t> </a:t>
            </a:r>
          </a:p>
          <a:p>
            <a:r>
              <a:rPr lang="de-DE" sz="1200" b="1" dirty="0"/>
              <a:t>Hierfür bitte auf entsprechendes APP-Bild klicken.</a:t>
            </a:r>
            <a:r>
              <a:rPr lang="de-DE" dirty="0"/>
              <a:t> </a:t>
            </a:r>
            <a:endParaRPr lang="de-DE" dirty="0" smtClean="0"/>
          </a:p>
          <a:p>
            <a:pPr lvl="0" eaLnBrk="0" fontAlgn="base" hangingPunct="0">
              <a:spcBef>
                <a:spcPct val="0"/>
              </a:spcBef>
              <a:spcAft>
                <a:spcPct val="0"/>
              </a:spcAft>
            </a:pPr>
            <a:endParaRPr lang="de-DE" altLang="de-DE" sz="1200" b="1" dirty="0">
              <a:hlinkClick r:id="rId3"/>
            </a:endParaRPr>
          </a:p>
          <a:p>
            <a:pPr lvl="0" eaLnBrk="0" fontAlgn="base" hangingPunct="0">
              <a:spcBef>
                <a:spcPct val="0"/>
              </a:spcBef>
              <a:spcAft>
                <a:spcPct val="0"/>
              </a:spcAft>
            </a:pPr>
            <a:r>
              <a:rPr lang="de-DE" altLang="de-DE" sz="1200" b="1" dirty="0"/>
              <a:t>Das Passwort für den Onlineplaner lautet: </a:t>
            </a:r>
            <a:r>
              <a:rPr lang="de-DE" altLang="de-DE" sz="1400" b="1" dirty="0">
                <a:solidFill>
                  <a:srgbClr val="C00000"/>
                </a:solidFill>
              </a:rPr>
              <a:t>3d-riedus</a:t>
            </a:r>
            <a:r>
              <a:rPr lang="de-DE" altLang="de-DE" sz="1200" b="1" dirty="0"/>
              <a:t> </a:t>
            </a:r>
            <a:endParaRPr lang="de-DE" altLang="de-DE" sz="1200" b="1" dirty="0" smtClean="0"/>
          </a:p>
          <a:p>
            <a:pPr lvl="0" eaLnBrk="0" fontAlgn="base" hangingPunct="0">
              <a:spcBef>
                <a:spcPct val="0"/>
              </a:spcBef>
              <a:spcAft>
                <a:spcPct val="0"/>
              </a:spcAft>
            </a:pPr>
            <a:endParaRPr lang="de-DE" altLang="de-DE" sz="1200" b="1" dirty="0"/>
          </a:p>
          <a:p>
            <a:pPr lvl="0" eaLnBrk="0" fontAlgn="base" hangingPunct="0">
              <a:spcBef>
                <a:spcPct val="0"/>
              </a:spcBef>
              <a:spcAft>
                <a:spcPct val="0"/>
              </a:spcAft>
            </a:pPr>
            <a:r>
              <a:rPr lang="de-DE" altLang="de-DE" sz="1200" b="1" dirty="0" smtClean="0"/>
              <a:t>Auf unserer Homepage finden Sie weitere Hinweise in Bezug auf unseren Onlineplaner: </a:t>
            </a:r>
            <a:r>
              <a:rPr lang="de-DE" altLang="de-DE" sz="1400" b="1" u="sng" dirty="0" smtClean="0"/>
              <a:t>www.3d-riedus-visuality.de</a:t>
            </a:r>
            <a:endParaRPr lang="de-DE" altLang="de-DE" sz="1400" b="1" u="sng" dirty="0"/>
          </a:p>
          <a:p>
            <a:endParaRPr lang="de-DE" dirty="0">
              <a:effectLst/>
            </a:endParaRPr>
          </a:p>
        </p:txBody>
      </p:sp>
      <p:pic>
        <p:nvPicPr>
          <p:cNvPr id="1044" name="Picture 20" descr="http://u.jimdo.com/www400/o/s7ac5fdc47dc202a6/img/i52f773073abfbf4c/1433962537/std/image.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189" y="6301175"/>
            <a:ext cx="117157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u.jimdo.com/www400/o/s7ac5fdc47dc202a6/img/iddfed9edfaf0e16f/1433962537/std/image.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2166" y="6301175"/>
            <a:ext cx="117157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u.jimdo.com/www400/o/s7ac5fdc47dc202a6/img/if489dd709a17dda2/1433962537/std/image.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2143" y="6302663"/>
            <a:ext cx="1171575" cy="381001"/>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u.jimdo.com/www400/o/s7ac5fdc47dc202a6/img/i746189efa889fe79/1433962538/std/image.png">
            <a:hlinkClick r:id="rId3"/>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2120" y="6278322"/>
            <a:ext cx="117157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u.jimdo.com/www400/o/s7ac5fdc47dc202a6/img/i1182b826064e569e/1418547003/std/imag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9592" y="1811103"/>
            <a:ext cx="3503344" cy="1991677"/>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u.jimdo.com/www400/o/s7ac5fdc47dc202a6/img/iababe408f76da0af/1418547213/std/image.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72200" y="1836007"/>
            <a:ext cx="186690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110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80">
                                          <p:stCondLst>
                                            <p:cond delay="0"/>
                                          </p:stCondLst>
                                        </p:cTn>
                                        <p:tgtEl>
                                          <p:spTgt spid="2"/>
                                        </p:tgtEl>
                                      </p:cBhvr>
                                    </p:animEffec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0" dur="26">
                                          <p:stCondLst>
                                            <p:cond delay="650"/>
                                          </p:stCondLst>
                                        </p:cTn>
                                        <p:tgtEl>
                                          <p:spTgt spid="2"/>
                                        </p:tgtEl>
                                      </p:cBhvr>
                                      <p:to x="100000" y="60000"/>
                                    </p:animScale>
                                    <p:animScale>
                                      <p:cBhvr>
                                        <p:cTn id="31" dur="166" decel="50000">
                                          <p:stCondLst>
                                            <p:cond delay="676"/>
                                          </p:stCondLst>
                                        </p:cTn>
                                        <p:tgtEl>
                                          <p:spTgt spid="2"/>
                                        </p:tgtEl>
                                      </p:cBhvr>
                                      <p:to x="100000" y="100000"/>
                                    </p:animScale>
                                    <p:animScale>
                                      <p:cBhvr>
                                        <p:cTn id="32" dur="26">
                                          <p:stCondLst>
                                            <p:cond delay="1312"/>
                                          </p:stCondLst>
                                        </p:cTn>
                                        <p:tgtEl>
                                          <p:spTgt spid="2"/>
                                        </p:tgtEl>
                                      </p:cBhvr>
                                      <p:to x="100000" y="80000"/>
                                    </p:animScale>
                                    <p:animScale>
                                      <p:cBhvr>
                                        <p:cTn id="33" dur="166" decel="50000">
                                          <p:stCondLst>
                                            <p:cond delay="1338"/>
                                          </p:stCondLst>
                                        </p:cTn>
                                        <p:tgtEl>
                                          <p:spTgt spid="2"/>
                                        </p:tgtEl>
                                      </p:cBhvr>
                                      <p:to x="100000" y="100000"/>
                                    </p:animScale>
                                    <p:animScale>
                                      <p:cBhvr>
                                        <p:cTn id="34" dur="26">
                                          <p:stCondLst>
                                            <p:cond delay="1642"/>
                                          </p:stCondLst>
                                        </p:cTn>
                                        <p:tgtEl>
                                          <p:spTgt spid="2"/>
                                        </p:tgtEl>
                                      </p:cBhvr>
                                      <p:to x="100000" y="90000"/>
                                    </p:animScale>
                                    <p:animScale>
                                      <p:cBhvr>
                                        <p:cTn id="35" dur="166" decel="50000">
                                          <p:stCondLst>
                                            <p:cond delay="1668"/>
                                          </p:stCondLst>
                                        </p:cTn>
                                        <p:tgtEl>
                                          <p:spTgt spid="2"/>
                                        </p:tgtEl>
                                      </p:cBhvr>
                                      <p:to x="100000" y="100000"/>
                                    </p:animScale>
                                    <p:animScale>
                                      <p:cBhvr>
                                        <p:cTn id="36" dur="26">
                                          <p:stCondLst>
                                            <p:cond delay="1808"/>
                                          </p:stCondLst>
                                        </p:cTn>
                                        <p:tgtEl>
                                          <p:spTgt spid="2"/>
                                        </p:tgtEl>
                                      </p:cBhvr>
                                      <p:to x="100000" y="95000"/>
                                    </p:animScale>
                                    <p:animScale>
                                      <p:cBhvr>
                                        <p:cTn id="37" dur="166" decel="50000">
                                          <p:stCondLst>
                                            <p:cond delay="1834"/>
                                          </p:stCondLst>
                                        </p:cTn>
                                        <p:tgtEl>
                                          <p:spTgt spid="2"/>
                                        </p:tgtEl>
                                      </p:cBhvr>
                                      <p:to x="100000" y="100000"/>
                                    </p:animScale>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049"/>
                                        </p:tgtEl>
                                        <p:attrNameLst>
                                          <p:attrName>style.visibility</p:attrName>
                                        </p:attrNameLst>
                                      </p:cBhvr>
                                      <p:to>
                                        <p:strVal val="visible"/>
                                      </p:to>
                                    </p:set>
                                    <p:anim calcmode="lin" valueType="num">
                                      <p:cBhvr>
                                        <p:cTn id="41" dur="2800" fill="hold"/>
                                        <p:tgtEl>
                                          <p:spTgt spid="1049"/>
                                        </p:tgtEl>
                                        <p:attrNameLst>
                                          <p:attrName>ppt_w</p:attrName>
                                        </p:attrNameLst>
                                      </p:cBhvr>
                                      <p:tavLst>
                                        <p:tav tm="0">
                                          <p:val>
                                            <p:fltVal val="0"/>
                                          </p:val>
                                        </p:tav>
                                        <p:tav tm="100000">
                                          <p:val>
                                            <p:strVal val="#ppt_w"/>
                                          </p:val>
                                        </p:tav>
                                      </p:tavLst>
                                    </p:anim>
                                    <p:anim calcmode="lin" valueType="num">
                                      <p:cBhvr>
                                        <p:cTn id="42" dur="2800" fill="hold"/>
                                        <p:tgtEl>
                                          <p:spTgt spid="1049"/>
                                        </p:tgtEl>
                                        <p:attrNameLst>
                                          <p:attrName>ppt_h</p:attrName>
                                        </p:attrNameLst>
                                      </p:cBhvr>
                                      <p:tavLst>
                                        <p:tav tm="0">
                                          <p:val>
                                            <p:fltVal val="0"/>
                                          </p:val>
                                        </p:tav>
                                        <p:tav tm="100000">
                                          <p:val>
                                            <p:strVal val="#ppt_h"/>
                                          </p:val>
                                        </p:tav>
                                      </p:tavLst>
                                    </p:anim>
                                    <p:animEffect transition="in" filter="fade">
                                      <p:cBhvr>
                                        <p:cTn id="43" dur="2800"/>
                                        <p:tgtEl>
                                          <p:spTgt spid="1049"/>
                                        </p:tgtEl>
                                      </p:cBhvr>
                                    </p:animEffect>
                                  </p:childTnLst>
                                </p:cTn>
                              </p:par>
                            </p:childTnLst>
                          </p:cTn>
                        </p:par>
                        <p:par>
                          <p:cTn id="44" fill="hold">
                            <p:stCondLst>
                              <p:cond delay="6800"/>
                            </p:stCondLst>
                            <p:childTnLst>
                              <p:par>
                                <p:cTn id="45" presetID="1" presetClass="entr" presetSubtype="0" fill="hold" nodeType="afterEffect">
                                  <p:stCondLst>
                                    <p:cond delay="100"/>
                                  </p:stCondLst>
                                  <p:iterate type="lt">
                                    <p:tmAbs val="100"/>
                                  </p:iterate>
                                  <p:childTnLst>
                                    <p:set>
                                      <p:cBhvr>
                                        <p:cTn id="46" dur="1" fill="hold">
                                          <p:stCondLst>
                                            <p:cond delay="0"/>
                                          </p:stCondLst>
                                        </p:cTn>
                                        <p:tgtEl>
                                          <p:spTgt spid="20">
                                            <p:txEl>
                                              <p:pRg st="0" end="0"/>
                                            </p:txEl>
                                          </p:spTgt>
                                        </p:tgtEl>
                                        <p:attrNameLst>
                                          <p:attrName>style.visibility</p:attrName>
                                        </p:attrNameLst>
                                      </p:cBhvr>
                                      <p:to>
                                        <p:strVal val="visible"/>
                                      </p:to>
                                    </p:set>
                                  </p:childTnLst>
                                </p:cTn>
                              </p:par>
                            </p:childTnLst>
                          </p:cTn>
                        </p:par>
                        <p:par>
                          <p:cTn id="47" fill="hold">
                            <p:stCondLst>
                              <p:cond delay="9101"/>
                            </p:stCondLst>
                            <p:childTnLst>
                              <p:par>
                                <p:cTn id="48" presetID="1" presetClass="entr" presetSubtype="0" fill="hold" nodeType="afterEffect">
                                  <p:stCondLst>
                                    <p:cond delay="0"/>
                                  </p:stCondLst>
                                  <p:iterate type="wd">
                                    <p:tmAbs val="200"/>
                                  </p:iterate>
                                  <p:childTnLst>
                                    <p:set>
                                      <p:cBhvr>
                                        <p:cTn id="49" dur="1" fill="hold">
                                          <p:stCondLst>
                                            <p:cond delay="0"/>
                                          </p:stCondLst>
                                        </p:cTn>
                                        <p:tgtEl>
                                          <p:spTgt spid="20">
                                            <p:txEl>
                                              <p:pRg st="2" end="2"/>
                                            </p:txEl>
                                          </p:spTgt>
                                        </p:tgtEl>
                                        <p:attrNameLst>
                                          <p:attrName>style.visibility</p:attrName>
                                        </p:attrNameLst>
                                      </p:cBhvr>
                                      <p:to>
                                        <p:strVal val="visible"/>
                                      </p:to>
                                    </p:set>
                                  </p:childTnLst>
                                </p:cTn>
                              </p:par>
                            </p:childTnLst>
                          </p:cTn>
                        </p:par>
                        <p:par>
                          <p:cTn id="50" fill="hold">
                            <p:stCondLst>
                              <p:cond delay="12502"/>
                            </p:stCondLst>
                            <p:childTnLst>
                              <p:par>
                                <p:cTn id="51" presetID="1" presetClass="entr" presetSubtype="0" fill="hold" nodeType="afterEffect">
                                  <p:stCondLst>
                                    <p:cond delay="0"/>
                                  </p:stCondLst>
                                  <p:iterate type="wd">
                                    <p:tmAbs val="200"/>
                                  </p:iterate>
                                  <p:childTnLst>
                                    <p:set>
                                      <p:cBhvr>
                                        <p:cTn id="52" dur="1" fill="hold">
                                          <p:stCondLst>
                                            <p:cond delay="0"/>
                                          </p:stCondLst>
                                        </p:cTn>
                                        <p:tgtEl>
                                          <p:spTgt spid="20">
                                            <p:txEl>
                                              <p:pRg st="3" end="3"/>
                                            </p:txEl>
                                          </p:spTgt>
                                        </p:tgtEl>
                                        <p:attrNameLst>
                                          <p:attrName>style.visibility</p:attrName>
                                        </p:attrNameLst>
                                      </p:cBhvr>
                                      <p:to>
                                        <p:strVal val="visible"/>
                                      </p:to>
                                    </p:set>
                                  </p:childTnLst>
                                </p:cTn>
                              </p:par>
                            </p:childTnLst>
                          </p:cTn>
                        </p:par>
                        <p:par>
                          <p:cTn id="53" fill="hold">
                            <p:stCondLst>
                              <p:cond delay="13703"/>
                            </p:stCondLst>
                            <p:childTnLst>
                              <p:par>
                                <p:cTn id="54" presetID="1" presetClass="entr" presetSubtype="0" fill="hold" nodeType="afterEffect">
                                  <p:stCondLst>
                                    <p:cond delay="0"/>
                                  </p:stCondLst>
                                  <p:iterate type="wd">
                                    <p:tmAbs val="500"/>
                                  </p:iterate>
                                  <p:childTnLst>
                                    <p:set>
                                      <p:cBhvr>
                                        <p:cTn id="55" dur="1" fill="hold">
                                          <p:stCondLst>
                                            <p:cond delay="0"/>
                                          </p:stCondLst>
                                        </p:cTn>
                                        <p:tgtEl>
                                          <p:spTgt spid="20">
                                            <p:txEl>
                                              <p:pRg st="5" end="5"/>
                                            </p:txEl>
                                          </p:spTgt>
                                        </p:tgtEl>
                                        <p:attrNameLst>
                                          <p:attrName>style.visibility</p:attrName>
                                        </p:attrNameLst>
                                      </p:cBhvr>
                                      <p:to>
                                        <p:strVal val="visible"/>
                                      </p:to>
                                    </p:set>
                                  </p:childTnLst>
                                </p:cTn>
                              </p:par>
                            </p:childTnLst>
                          </p:cTn>
                        </p:par>
                        <p:par>
                          <p:cTn id="56" fill="hold">
                            <p:stCondLst>
                              <p:cond delay="17204"/>
                            </p:stCondLst>
                            <p:childTnLst>
                              <p:par>
                                <p:cTn id="57" presetID="1" presetClass="entr" presetSubtype="0" fill="hold" nodeType="afterEffect">
                                  <p:stCondLst>
                                    <p:cond delay="0"/>
                                  </p:stCondLst>
                                  <p:iterate type="lt">
                                    <p:tmAbs val="100"/>
                                  </p:iterate>
                                  <p:childTnLst>
                                    <p:set>
                                      <p:cBhvr>
                                        <p:cTn id="58" dur="1" fill="hold">
                                          <p:stCondLst>
                                            <p:cond delay="0"/>
                                          </p:stCondLst>
                                        </p:cTn>
                                        <p:tgtEl>
                                          <p:spTgt spid="20">
                                            <p:txEl>
                                              <p:pRg st="7" end="7"/>
                                            </p:txEl>
                                          </p:spTgt>
                                        </p:tgtEl>
                                        <p:attrNameLst>
                                          <p:attrName>style.visibility</p:attrName>
                                        </p:attrNameLst>
                                      </p:cBhvr>
                                      <p:to>
                                        <p:strVal val="visible"/>
                                      </p:to>
                                    </p:set>
                                  </p:childTnLst>
                                </p:cTn>
                              </p:par>
                            </p:childTnLst>
                          </p:cTn>
                        </p:par>
                        <p:par>
                          <p:cTn id="59" fill="hold">
                            <p:stCondLst>
                              <p:cond delay="26905"/>
                            </p:stCondLst>
                            <p:childTnLst>
                              <p:par>
                                <p:cTn id="60" presetID="53" presetClass="entr" presetSubtype="16" fill="hold" nodeType="afterEffect">
                                  <p:stCondLst>
                                    <p:cond delay="0"/>
                                  </p:stCondLst>
                                  <p:childTnLst>
                                    <p:set>
                                      <p:cBhvr>
                                        <p:cTn id="61" dur="1" fill="hold">
                                          <p:stCondLst>
                                            <p:cond delay="0"/>
                                          </p:stCondLst>
                                        </p:cTn>
                                        <p:tgtEl>
                                          <p:spTgt spid="1044"/>
                                        </p:tgtEl>
                                        <p:attrNameLst>
                                          <p:attrName>style.visibility</p:attrName>
                                        </p:attrNameLst>
                                      </p:cBhvr>
                                      <p:to>
                                        <p:strVal val="visible"/>
                                      </p:to>
                                    </p:set>
                                    <p:anim calcmode="lin" valueType="num">
                                      <p:cBhvr>
                                        <p:cTn id="62" dur="500" fill="hold"/>
                                        <p:tgtEl>
                                          <p:spTgt spid="1044"/>
                                        </p:tgtEl>
                                        <p:attrNameLst>
                                          <p:attrName>ppt_w</p:attrName>
                                        </p:attrNameLst>
                                      </p:cBhvr>
                                      <p:tavLst>
                                        <p:tav tm="0">
                                          <p:val>
                                            <p:fltVal val="0"/>
                                          </p:val>
                                        </p:tav>
                                        <p:tav tm="100000">
                                          <p:val>
                                            <p:strVal val="#ppt_w"/>
                                          </p:val>
                                        </p:tav>
                                      </p:tavLst>
                                    </p:anim>
                                    <p:anim calcmode="lin" valueType="num">
                                      <p:cBhvr>
                                        <p:cTn id="63" dur="500" fill="hold"/>
                                        <p:tgtEl>
                                          <p:spTgt spid="1044"/>
                                        </p:tgtEl>
                                        <p:attrNameLst>
                                          <p:attrName>ppt_h</p:attrName>
                                        </p:attrNameLst>
                                      </p:cBhvr>
                                      <p:tavLst>
                                        <p:tav tm="0">
                                          <p:val>
                                            <p:fltVal val="0"/>
                                          </p:val>
                                        </p:tav>
                                        <p:tav tm="100000">
                                          <p:val>
                                            <p:strVal val="#ppt_h"/>
                                          </p:val>
                                        </p:tav>
                                      </p:tavLst>
                                    </p:anim>
                                    <p:animEffect transition="in" filter="fade">
                                      <p:cBhvr>
                                        <p:cTn id="64" dur="500"/>
                                        <p:tgtEl>
                                          <p:spTgt spid="1044"/>
                                        </p:tgtEl>
                                      </p:cBhvr>
                                    </p:animEffect>
                                  </p:childTnLst>
                                </p:cTn>
                              </p:par>
                            </p:childTnLst>
                          </p:cTn>
                        </p:par>
                        <p:par>
                          <p:cTn id="65" fill="hold">
                            <p:stCondLst>
                              <p:cond delay="27405"/>
                            </p:stCondLst>
                            <p:childTnLst>
                              <p:par>
                                <p:cTn id="66" presetID="53" presetClass="entr" presetSubtype="16" fill="hold" nodeType="afterEffect">
                                  <p:stCondLst>
                                    <p:cond delay="0"/>
                                  </p:stCondLst>
                                  <p:childTnLst>
                                    <p:set>
                                      <p:cBhvr>
                                        <p:cTn id="67" dur="1" fill="hold">
                                          <p:stCondLst>
                                            <p:cond delay="0"/>
                                          </p:stCondLst>
                                        </p:cTn>
                                        <p:tgtEl>
                                          <p:spTgt spid="1045"/>
                                        </p:tgtEl>
                                        <p:attrNameLst>
                                          <p:attrName>style.visibility</p:attrName>
                                        </p:attrNameLst>
                                      </p:cBhvr>
                                      <p:to>
                                        <p:strVal val="visible"/>
                                      </p:to>
                                    </p:set>
                                    <p:anim calcmode="lin" valueType="num">
                                      <p:cBhvr>
                                        <p:cTn id="68" dur="500" fill="hold"/>
                                        <p:tgtEl>
                                          <p:spTgt spid="1045"/>
                                        </p:tgtEl>
                                        <p:attrNameLst>
                                          <p:attrName>ppt_w</p:attrName>
                                        </p:attrNameLst>
                                      </p:cBhvr>
                                      <p:tavLst>
                                        <p:tav tm="0">
                                          <p:val>
                                            <p:fltVal val="0"/>
                                          </p:val>
                                        </p:tav>
                                        <p:tav tm="100000">
                                          <p:val>
                                            <p:strVal val="#ppt_w"/>
                                          </p:val>
                                        </p:tav>
                                      </p:tavLst>
                                    </p:anim>
                                    <p:anim calcmode="lin" valueType="num">
                                      <p:cBhvr>
                                        <p:cTn id="69" dur="500" fill="hold"/>
                                        <p:tgtEl>
                                          <p:spTgt spid="1045"/>
                                        </p:tgtEl>
                                        <p:attrNameLst>
                                          <p:attrName>ppt_h</p:attrName>
                                        </p:attrNameLst>
                                      </p:cBhvr>
                                      <p:tavLst>
                                        <p:tav tm="0">
                                          <p:val>
                                            <p:fltVal val="0"/>
                                          </p:val>
                                        </p:tav>
                                        <p:tav tm="100000">
                                          <p:val>
                                            <p:strVal val="#ppt_h"/>
                                          </p:val>
                                        </p:tav>
                                      </p:tavLst>
                                    </p:anim>
                                    <p:animEffect transition="in" filter="fade">
                                      <p:cBhvr>
                                        <p:cTn id="70" dur="500"/>
                                        <p:tgtEl>
                                          <p:spTgt spid="1045"/>
                                        </p:tgtEl>
                                      </p:cBhvr>
                                    </p:animEffect>
                                  </p:childTnLst>
                                </p:cTn>
                              </p:par>
                            </p:childTnLst>
                          </p:cTn>
                        </p:par>
                        <p:par>
                          <p:cTn id="71" fill="hold">
                            <p:stCondLst>
                              <p:cond delay="27905"/>
                            </p:stCondLst>
                            <p:childTnLst>
                              <p:par>
                                <p:cTn id="72" presetID="53" presetClass="entr" presetSubtype="16" fill="hold" nodeType="afterEffect">
                                  <p:stCondLst>
                                    <p:cond delay="0"/>
                                  </p:stCondLst>
                                  <p:childTnLst>
                                    <p:set>
                                      <p:cBhvr>
                                        <p:cTn id="73" dur="1" fill="hold">
                                          <p:stCondLst>
                                            <p:cond delay="0"/>
                                          </p:stCondLst>
                                        </p:cTn>
                                        <p:tgtEl>
                                          <p:spTgt spid="1046"/>
                                        </p:tgtEl>
                                        <p:attrNameLst>
                                          <p:attrName>style.visibility</p:attrName>
                                        </p:attrNameLst>
                                      </p:cBhvr>
                                      <p:to>
                                        <p:strVal val="visible"/>
                                      </p:to>
                                    </p:set>
                                    <p:anim calcmode="lin" valueType="num">
                                      <p:cBhvr>
                                        <p:cTn id="74" dur="500" fill="hold"/>
                                        <p:tgtEl>
                                          <p:spTgt spid="1046"/>
                                        </p:tgtEl>
                                        <p:attrNameLst>
                                          <p:attrName>ppt_w</p:attrName>
                                        </p:attrNameLst>
                                      </p:cBhvr>
                                      <p:tavLst>
                                        <p:tav tm="0">
                                          <p:val>
                                            <p:fltVal val="0"/>
                                          </p:val>
                                        </p:tav>
                                        <p:tav tm="100000">
                                          <p:val>
                                            <p:strVal val="#ppt_w"/>
                                          </p:val>
                                        </p:tav>
                                      </p:tavLst>
                                    </p:anim>
                                    <p:anim calcmode="lin" valueType="num">
                                      <p:cBhvr>
                                        <p:cTn id="75" dur="500" fill="hold"/>
                                        <p:tgtEl>
                                          <p:spTgt spid="1046"/>
                                        </p:tgtEl>
                                        <p:attrNameLst>
                                          <p:attrName>ppt_h</p:attrName>
                                        </p:attrNameLst>
                                      </p:cBhvr>
                                      <p:tavLst>
                                        <p:tav tm="0">
                                          <p:val>
                                            <p:fltVal val="0"/>
                                          </p:val>
                                        </p:tav>
                                        <p:tav tm="100000">
                                          <p:val>
                                            <p:strVal val="#ppt_h"/>
                                          </p:val>
                                        </p:tav>
                                      </p:tavLst>
                                    </p:anim>
                                    <p:animEffect transition="in" filter="fade">
                                      <p:cBhvr>
                                        <p:cTn id="76" dur="500"/>
                                        <p:tgtEl>
                                          <p:spTgt spid="1046"/>
                                        </p:tgtEl>
                                      </p:cBhvr>
                                    </p:animEffect>
                                  </p:childTnLst>
                                </p:cTn>
                              </p:par>
                            </p:childTnLst>
                          </p:cTn>
                        </p:par>
                        <p:par>
                          <p:cTn id="77" fill="hold">
                            <p:stCondLst>
                              <p:cond delay="28405"/>
                            </p:stCondLst>
                            <p:childTnLst>
                              <p:par>
                                <p:cTn id="78" presetID="53" presetClass="entr" presetSubtype="16" fill="hold" nodeType="afterEffect">
                                  <p:stCondLst>
                                    <p:cond delay="0"/>
                                  </p:stCondLst>
                                  <p:childTnLst>
                                    <p:set>
                                      <p:cBhvr>
                                        <p:cTn id="79" dur="1" fill="hold">
                                          <p:stCondLst>
                                            <p:cond delay="0"/>
                                          </p:stCondLst>
                                        </p:cTn>
                                        <p:tgtEl>
                                          <p:spTgt spid="1047"/>
                                        </p:tgtEl>
                                        <p:attrNameLst>
                                          <p:attrName>style.visibility</p:attrName>
                                        </p:attrNameLst>
                                      </p:cBhvr>
                                      <p:to>
                                        <p:strVal val="visible"/>
                                      </p:to>
                                    </p:set>
                                    <p:anim calcmode="lin" valueType="num">
                                      <p:cBhvr>
                                        <p:cTn id="80" dur="500" fill="hold"/>
                                        <p:tgtEl>
                                          <p:spTgt spid="1047"/>
                                        </p:tgtEl>
                                        <p:attrNameLst>
                                          <p:attrName>ppt_w</p:attrName>
                                        </p:attrNameLst>
                                      </p:cBhvr>
                                      <p:tavLst>
                                        <p:tav tm="0">
                                          <p:val>
                                            <p:fltVal val="0"/>
                                          </p:val>
                                        </p:tav>
                                        <p:tav tm="100000">
                                          <p:val>
                                            <p:strVal val="#ppt_w"/>
                                          </p:val>
                                        </p:tav>
                                      </p:tavLst>
                                    </p:anim>
                                    <p:anim calcmode="lin" valueType="num">
                                      <p:cBhvr>
                                        <p:cTn id="81" dur="500" fill="hold"/>
                                        <p:tgtEl>
                                          <p:spTgt spid="1047"/>
                                        </p:tgtEl>
                                        <p:attrNameLst>
                                          <p:attrName>ppt_h</p:attrName>
                                        </p:attrNameLst>
                                      </p:cBhvr>
                                      <p:tavLst>
                                        <p:tav tm="0">
                                          <p:val>
                                            <p:fltVal val="0"/>
                                          </p:val>
                                        </p:tav>
                                        <p:tav tm="100000">
                                          <p:val>
                                            <p:strVal val="#ppt_h"/>
                                          </p:val>
                                        </p:tav>
                                      </p:tavLst>
                                    </p:anim>
                                    <p:animEffect transition="in" filter="fade">
                                      <p:cBhvr>
                                        <p:cTn id="82" dur="500"/>
                                        <p:tgtEl>
                                          <p:spTgt spid="1047"/>
                                        </p:tgtEl>
                                      </p:cBhvr>
                                    </p:animEffect>
                                  </p:childTnLst>
                                </p:cTn>
                              </p:par>
                            </p:childTnLst>
                          </p:cTn>
                        </p:par>
                        <p:par>
                          <p:cTn id="83" fill="hold">
                            <p:stCondLst>
                              <p:cond delay="28905"/>
                            </p:stCondLst>
                            <p:childTnLst>
                              <p:par>
                                <p:cTn id="84" presetID="26" presetClass="entr" presetSubtype="0" fill="hold" nodeType="afterEffect">
                                  <p:stCondLst>
                                    <p:cond delay="0"/>
                                  </p:stCondLst>
                                  <p:childTnLst>
                                    <p:set>
                                      <p:cBhvr>
                                        <p:cTn id="85" dur="1" fill="hold">
                                          <p:stCondLst>
                                            <p:cond delay="0"/>
                                          </p:stCondLst>
                                        </p:cTn>
                                        <p:tgtEl>
                                          <p:spTgt spid="1051"/>
                                        </p:tgtEl>
                                        <p:attrNameLst>
                                          <p:attrName>style.visibility</p:attrName>
                                        </p:attrNameLst>
                                      </p:cBhvr>
                                      <p:to>
                                        <p:strVal val="visible"/>
                                      </p:to>
                                    </p:set>
                                    <p:animEffect transition="in" filter="wipe(down)">
                                      <p:cBhvr>
                                        <p:cTn id="86" dur="580">
                                          <p:stCondLst>
                                            <p:cond delay="0"/>
                                          </p:stCondLst>
                                        </p:cTn>
                                        <p:tgtEl>
                                          <p:spTgt spid="1051"/>
                                        </p:tgtEl>
                                      </p:cBhvr>
                                    </p:animEffect>
                                    <p:anim calcmode="lin" valueType="num">
                                      <p:cBhvr>
                                        <p:cTn id="87" dur="1822" tmFilter="0,0; 0.14,0.36; 0.43,0.73; 0.71,0.91; 1.0,1.0">
                                          <p:stCondLst>
                                            <p:cond delay="0"/>
                                          </p:stCondLst>
                                        </p:cTn>
                                        <p:tgtEl>
                                          <p:spTgt spid="1051"/>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051"/>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051"/>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051"/>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051"/>
                                        </p:tgtEl>
                                        <p:attrNameLst>
                                          <p:attrName>ppt_y</p:attrName>
                                        </p:attrNameLst>
                                      </p:cBhvr>
                                      <p:tavLst>
                                        <p:tav tm="0" fmla="#ppt_y-sin(pi*$)/81">
                                          <p:val>
                                            <p:fltVal val="0"/>
                                          </p:val>
                                        </p:tav>
                                        <p:tav tm="100000">
                                          <p:val>
                                            <p:fltVal val="1"/>
                                          </p:val>
                                        </p:tav>
                                      </p:tavLst>
                                    </p:anim>
                                    <p:animScale>
                                      <p:cBhvr>
                                        <p:cTn id="92" dur="26">
                                          <p:stCondLst>
                                            <p:cond delay="650"/>
                                          </p:stCondLst>
                                        </p:cTn>
                                        <p:tgtEl>
                                          <p:spTgt spid="1051"/>
                                        </p:tgtEl>
                                      </p:cBhvr>
                                      <p:to x="100000" y="60000"/>
                                    </p:animScale>
                                    <p:animScale>
                                      <p:cBhvr>
                                        <p:cTn id="93" dur="166" decel="50000">
                                          <p:stCondLst>
                                            <p:cond delay="676"/>
                                          </p:stCondLst>
                                        </p:cTn>
                                        <p:tgtEl>
                                          <p:spTgt spid="1051"/>
                                        </p:tgtEl>
                                      </p:cBhvr>
                                      <p:to x="100000" y="100000"/>
                                    </p:animScale>
                                    <p:animScale>
                                      <p:cBhvr>
                                        <p:cTn id="94" dur="26">
                                          <p:stCondLst>
                                            <p:cond delay="1312"/>
                                          </p:stCondLst>
                                        </p:cTn>
                                        <p:tgtEl>
                                          <p:spTgt spid="1051"/>
                                        </p:tgtEl>
                                      </p:cBhvr>
                                      <p:to x="100000" y="80000"/>
                                    </p:animScale>
                                    <p:animScale>
                                      <p:cBhvr>
                                        <p:cTn id="95" dur="166" decel="50000">
                                          <p:stCondLst>
                                            <p:cond delay="1338"/>
                                          </p:stCondLst>
                                        </p:cTn>
                                        <p:tgtEl>
                                          <p:spTgt spid="1051"/>
                                        </p:tgtEl>
                                      </p:cBhvr>
                                      <p:to x="100000" y="100000"/>
                                    </p:animScale>
                                    <p:animScale>
                                      <p:cBhvr>
                                        <p:cTn id="96" dur="26">
                                          <p:stCondLst>
                                            <p:cond delay="1642"/>
                                          </p:stCondLst>
                                        </p:cTn>
                                        <p:tgtEl>
                                          <p:spTgt spid="1051"/>
                                        </p:tgtEl>
                                      </p:cBhvr>
                                      <p:to x="100000" y="90000"/>
                                    </p:animScale>
                                    <p:animScale>
                                      <p:cBhvr>
                                        <p:cTn id="97" dur="166" decel="50000">
                                          <p:stCondLst>
                                            <p:cond delay="1668"/>
                                          </p:stCondLst>
                                        </p:cTn>
                                        <p:tgtEl>
                                          <p:spTgt spid="1051"/>
                                        </p:tgtEl>
                                      </p:cBhvr>
                                      <p:to x="100000" y="100000"/>
                                    </p:animScale>
                                    <p:animScale>
                                      <p:cBhvr>
                                        <p:cTn id="98" dur="26">
                                          <p:stCondLst>
                                            <p:cond delay="1808"/>
                                          </p:stCondLst>
                                        </p:cTn>
                                        <p:tgtEl>
                                          <p:spTgt spid="1051"/>
                                        </p:tgtEl>
                                      </p:cBhvr>
                                      <p:to x="100000" y="95000"/>
                                    </p:animScale>
                                    <p:animScale>
                                      <p:cBhvr>
                                        <p:cTn id="99" dur="166" decel="50000">
                                          <p:stCondLst>
                                            <p:cond delay="1834"/>
                                          </p:stCondLst>
                                        </p:cTn>
                                        <p:tgtEl>
                                          <p:spTgt spid="1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defTabSz="914400">
              <a:lnSpc>
                <a:spcPct val="90000"/>
              </a:lnSpc>
              <a:spcBef>
                <a:spcPts val="0"/>
              </a:spcBef>
              <a:buNone/>
            </a:pPr>
            <a:r>
              <a:rPr lang="de-DE" sz="5400" b="0" i="0" spc="-150" dirty="0" smtClean="0">
                <a:effectLst>
                  <a:outerShdw blurRad="50800" dist="38100" dir="2700000" algn="tl">
                    <a:prstClr val="black">
                      <a:alpha val="40000"/>
                    </a:prstClr>
                  </a:outerShdw>
                </a:effectLst>
                <a:latin typeface="Calibri"/>
                <a:ea typeface="+mn-ea"/>
                <a:cs typeface="Arial"/>
              </a:rPr>
              <a:t>Ihr Immobilienpartner</a:t>
            </a:r>
            <a:endParaRPr lang="de-DE" sz="5400" b="0" i="0" spc="-150" dirty="0">
              <a:effectLst>
                <a:outerShdw blurRad="50800" dist="38100" dir="2700000" algn="tl">
                  <a:prstClr val="black">
                    <a:alpha val="40000"/>
                  </a:prstClr>
                </a:outerShdw>
              </a:effectLst>
              <a:latin typeface="Calibri"/>
              <a:ea typeface="+mn-ea"/>
              <a:cs typeface="Arial"/>
            </a:endParaRPr>
          </a:p>
        </p:txBody>
      </p:sp>
      <p:sp>
        <p:nvSpPr>
          <p:cNvPr id="3" name="Untertitel 2"/>
          <p:cNvSpPr>
            <a:spLocks noGrp="1"/>
          </p:cNvSpPr>
          <p:nvPr>
            <p:ph type="subTitle" idx="1"/>
          </p:nvPr>
        </p:nvSpPr>
        <p:spPr>
          <a:xfrm>
            <a:off x="1368955" y="4344988"/>
            <a:ext cx="7043208" cy="1370012"/>
          </a:xfrm>
        </p:spPr>
        <p:txBody>
          <a:bodyPr/>
          <a:lstStyle/>
          <a:p>
            <a:pPr marL="0" indent="0" algn="l">
              <a:lnSpc>
                <a:spcPct val="90000"/>
              </a:lnSpc>
              <a:spcBef>
                <a:spcPts val="0"/>
              </a:spcBef>
              <a:buNone/>
            </a:pPr>
            <a:r>
              <a:rPr lang="de-DE" b="0" i="0" dirty="0" smtClean="0">
                <a:solidFill>
                  <a:srgbClr val="FFFFFF">
                    <a:tint val="75000"/>
                  </a:srgbClr>
                </a:solidFill>
              </a:rPr>
              <a:t>Name</a:t>
            </a:r>
          </a:p>
          <a:p>
            <a:pPr marL="0" indent="0" algn="l">
              <a:lnSpc>
                <a:spcPct val="90000"/>
              </a:lnSpc>
              <a:spcBef>
                <a:spcPts val="0"/>
              </a:spcBef>
              <a:buNone/>
            </a:pPr>
            <a:r>
              <a:rPr lang="de-DE" b="0" i="0" dirty="0" smtClean="0">
                <a:solidFill>
                  <a:srgbClr val="FFFFFF">
                    <a:tint val="75000"/>
                  </a:srgbClr>
                </a:solidFill>
              </a:rPr>
              <a:t>Titel</a:t>
            </a:r>
          </a:p>
          <a:p>
            <a:pPr marL="0" indent="0" algn="l">
              <a:lnSpc>
                <a:spcPct val="90000"/>
              </a:lnSpc>
              <a:spcBef>
                <a:spcPts val="0"/>
              </a:spcBef>
              <a:buNone/>
            </a:pPr>
            <a:r>
              <a:rPr lang="de-DE" b="0" i="0" dirty="0" smtClean="0">
                <a:solidFill>
                  <a:srgbClr val="FFFFFF">
                    <a:tint val="75000"/>
                  </a:srgbClr>
                </a:solidFill>
              </a:rPr>
              <a:t>Firma</a:t>
            </a:r>
            <a:endParaRPr lang="de-DE" b="0" i="0" dirty="0">
              <a:solidFill>
                <a:srgbClr val="FFFFFF">
                  <a:tint val="75000"/>
                </a:srgbClr>
              </a:solidFill>
            </a:endParaRPr>
          </a:p>
        </p:txBody>
      </p:sp>
      <p:sp>
        <p:nvSpPr>
          <p:cNvPr id="4" name="Textplatzhalter 3"/>
          <p:cNvSpPr>
            <a:spLocks noGrp="1"/>
          </p:cNvSpPr>
          <p:nvPr>
            <p:ph type="body" sz="quarter" idx="10"/>
          </p:nvPr>
        </p:nvSpPr>
        <p:spPr/>
        <p:txBody>
          <a:bodyPr/>
          <a:lstStyle/>
          <a:p>
            <a:pPr marL="0" indent="0" algn="l" defTabSz="914400">
              <a:lnSpc>
                <a:spcPct val="90000"/>
              </a:lnSpc>
              <a:spcBef>
                <a:spcPts val="0"/>
              </a:spcBef>
              <a:buNone/>
            </a:pPr>
            <a:r>
              <a:rPr lang="de-DE" sz="6000" dirty="0" smtClean="0"/>
              <a:t>3D Riedus Visuality GbR</a:t>
            </a:r>
            <a:r>
              <a:rPr lang="de-DE" sz="6000" b="1" i="1" u="none" strike="noStrike" spc="-640" baseline="0" dirty="0" smtClean="0">
                <a:solidFill>
                  <a:srgbClr val="FFFFFF"/>
                </a:solidFill>
                <a:effectLst>
                  <a:outerShdw blurRad="50800" dist="39000" dir="5460000" algn="tl">
                    <a:srgbClr val="000000">
                      <a:alpha val="38000"/>
                    </a:srgbClr>
                  </a:outerShdw>
                </a:effectLst>
                <a:latin typeface="Calibri"/>
              </a:rPr>
              <a:t> </a:t>
            </a:r>
            <a:endParaRPr lang="de-DE" sz="6000" b="1" i="1" u="none" strike="noStrike" spc="-640" baseline="0" dirty="0">
              <a:solidFill>
                <a:srgbClr val="FFFFFF"/>
              </a:solidFill>
              <a:effectLst>
                <a:outerShdw blurRad="50800" dist="39000" dir="5460000" algn="tl">
                  <a:srgbClr val="000000">
                    <a:alpha val="38000"/>
                  </a:srgbClr>
                </a:outerShdw>
              </a:effectLst>
              <a:latin typeface="Calibri"/>
            </a:endParaRPr>
          </a:p>
        </p:txBody>
      </p:sp>
      <p:sp>
        <p:nvSpPr>
          <p:cNvPr id="5" name="Textfeld 4"/>
          <p:cNvSpPr txBox="1"/>
          <p:nvPr/>
        </p:nvSpPr>
        <p:spPr>
          <a:xfrm>
            <a:off x="1187624" y="3645024"/>
            <a:ext cx="5472608" cy="2277547"/>
          </a:xfrm>
          <a:prstGeom prst="rect">
            <a:avLst/>
          </a:prstGeom>
          <a:noFill/>
        </p:spPr>
        <p:txBody>
          <a:bodyPr wrap="square" rtlCol="0">
            <a:spAutoFit/>
          </a:bodyPr>
          <a:lstStyle/>
          <a:p>
            <a:r>
              <a:rPr lang="de-DE" b="1" dirty="0"/>
              <a:t>Gehen Sie mit uns in die Zukunft. </a:t>
            </a:r>
            <a:endParaRPr lang="de-DE" b="1" dirty="0" smtClean="0"/>
          </a:p>
          <a:p>
            <a:endParaRPr lang="de-DE" b="1" dirty="0"/>
          </a:p>
          <a:p>
            <a:endParaRPr lang="de-DE" b="1" dirty="0"/>
          </a:p>
          <a:p>
            <a:r>
              <a:rPr lang="de-DE" sz="1200" b="1" dirty="0"/>
              <a:t>Sie hat schon längst angefangen. Sind Sie 3 Schritte weiter wie die Mitanbieter auf dem Markt.</a:t>
            </a:r>
          </a:p>
          <a:p>
            <a:endParaRPr lang="de-DE" sz="1200" dirty="0" smtClean="0"/>
          </a:p>
          <a:p>
            <a:endParaRPr lang="de-DE" sz="1200" dirty="0"/>
          </a:p>
          <a:p>
            <a:r>
              <a:rPr lang="de-DE" sz="1200" b="1" dirty="0" smtClean="0"/>
              <a:t>PLAY </a:t>
            </a:r>
            <a:r>
              <a:rPr lang="de-DE" sz="1200" b="1" dirty="0"/>
              <a:t>bedeutet Verkaufen und Erleben im 21.Jahrhundert: </a:t>
            </a:r>
            <a:endParaRPr lang="de-DE" sz="1200" b="1" dirty="0" smtClean="0"/>
          </a:p>
          <a:p>
            <a:r>
              <a:rPr lang="de-DE" sz="1200" b="1" dirty="0" smtClean="0"/>
              <a:t>Ihr </a:t>
            </a:r>
            <a:r>
              <a:rPr lang="de-DE" sz="1200" b="1" dirty="0"/>
              <a:t>Kunde kann sich völlig frei und fotorealistisch in Ihrer Planung </a:t>
            </a:r>
            <a:r>
              <a:rPr lang="de-DE" sz="1200" b="1" dirty="0" smtClean="0"/>
              <a:t>Ihre zu verkaufende Immobilie bewegen</a:t>
            </a:r>
            <a:r>
              <a:rPr lang="de-DE" sz="1600" b="1" dirty="0"/>
              <a:t>.</a:t>
            </a:r>
            <a:endParaRPr lang="de-DE"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900"/>
                                        <p:tgtEl>
                                          <p:spTgt spid="2"/>
                                        </p:tgtEl>
                                      </p:cBhvr>
                                    </p:animEffect>
                                  </p:childTnLst>
                                </p:cTn>
                              </p:par>
                            </p:childTnLst>
                          </p:cTn>
                        </p:par>
                        <p:par>
                          <p:cTn id="8" fill="hold">
                            <p:stCondLst>
                              <p:cond delay="1900"/>
                            </p:stCondLst>
                            <p:childTnLst>
                              <p:par>
                                <p:cTn id="9" presetID="26"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80">
                                          <p:stCondLst>
                                            <p:cond delay="0"/>
                                          </p:stCondLst>
                                        </p:cTn>
                                        <p:tgtEl>
                                          <p:spTgt spid="4">
                                            <p:txEl>
                                              <p:pRg st="0" end="0"/>
                                            </p:txEl>
                                          </p:spTgt>
                                        </p:tgtEl>
                                      </p:cBhvr>
                                    </p:animEffect>
                                    <p:anim calcmode="lin" valueType="num">
                                      <p:cBhvr>
                                        <p:cTn id="12"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xEl>
                                              <p:pRg st="0" end="0"/>
                                            </p:txEl>
                                          </p:spTgt>
                                        </p:tgtEl>
                                      </p:cBhvr>
                                      <p:to x="100000" y="60000"/>
                                    </p:animScale>
                                    <p:animScale>
                                      <p:cBhvr>
                                        <p:cTn id="18" dur="166" decel="50000">
                                          <p:stCondLst>
                                            <p:cond delay="676"/>
                                          </p:stCondLst>
                                        </p:cTn>
                                        <p:tgtEl>
                                          <p:spTgt spid="4">
                                            <p:txEl>
                                              <p:pRg st="0" end="0"/>
                                            </p:txEl>
                                          </p:spTgt>
                                        </p:tgtEl>
                                      </p:cBhvr>
                                      <p:to x="100000" y="100000"/>
                                    </p:animScale>
                                    <p:animScale>
                                      <p:cBhvr>
                                        <p:cTn id="19" dur="26">
                                          <p:stCondLst>
                                            <p:cond delay="1312"/>
                                          </p:stCondLst>
                                        </p:cTn>
                                        <p:tgtEl>
                                          <p:spTgt spid="4">
                                            <p:txEl>
                                              <p:pRg st="0" end="0"/>
                                            </p:txEl>
                                          </p:spTgt>
                                        </p:tgtEl>
                                      </p:cBhvr>
                                      <p:to x="100000" y="80000"/>
                                    </p:animScale>
                                    <p:animScale>
                                      <p:cBhvr>
                                        <p:cTn id="20" dur="166" decel="50000">
                                          <p:stCondLst>
                                            <p:cond delay="1338"/>
                                          </p:stCondLst>
                                        </p:cTn>
                                        <p:tgtEl>
                                          <p:spTgt spid="4">
                                            <p:txEl>
                                              <p:pRg st="0" end="0"/>
                                            </p:txEl>
                                          </p:spTgt>
                                        </p:tgtEl>
                                      </p:cBhvr>
                                      <p:to x="100000" y="100000"/>
                                    </p:animScale>
                                    <p:animScale>
                                      <p:cBhvr>
                                        <p:cTn id="21" dur="26">
                                          <p:stCondLst>
                                            <p:cond delay="1642"/>
                                          </p:stCondLst>
                                        </p:cTn>
                                        <p:tgtEl>
                                          <p:spTgt spid="4">
                                            <p:txEl>
                                              <p:pRg st="0" end="0"/>
                                            </p:txEl>
                                          </p:spTgt>
                                        </p:tgtEl>
                                      </p:cBhvr>
                                      <p:to x="100000" y="90000"/>
                                    </p:animScale>
                                    <p:animScale>
                                      <p:cBhvr>
                                        <p:cTn id="22" dur="166" decel="50000">
                                          <p:stCondLst>
                                            <p:cond delay="1668"/>
                                          </p:stCondLst>
                                        </p:cTn>
                                        <p:tgtEl>
                                          <p:spTgt spid="4">
                                            <p:txEl>
                                              <p:pRg st="0" end="0"/>
                                            </p:txEl>
                                          </p:spTgt>
                                        </p:tgtEl>
                                      </p:cBhvr>
                                      <p:to x="100000" y="100000"/>
                                    </p:animScale>
                                    <p:animScale>
                                      <p:cBhvr>
                                        <p:cTn id="23" dur="26">
                                          <p:stCondLst>
                                            <p:cond delay="1808"/>
                                          </p:stCondLst>
                                        </p:cTn>
                                        <p:tgtEl>
                                          <p:spTgt spid="4">
                                            <p:txEl>
                                              <p:pRg st="0" end="0"/>
                                            </p:txEl>
                                          </p:spTgt>
                                        </p:tgtEl>
                                      </p:cBhvr>
                                      <p:to x="100000" y="95000"/>
                                    </p:animScale>
                                    <p:animScale>
                                      <p:cBhvr>
                                        <p:cTn id="24" dur="166" decel="50000">
                                          <p:stCondLst>
                                            <p:cond delay="1834"/>
                                          </p:stCondLst>
                                        </p:cTn>
                                        <p:tgtEl>
                                          <p:spTgt spid="4">
                                            <p:txEl>
                                              <p:pRg st="0" end="0"/>
                                            </p:txEl>
                                          </p:spTgt>
                                        </p:tgtEl>
                                      </p:cBhvr>
                                      <p:to x="100000" y="100000"/>
                                    </p:animScale>
                                  </p:childTnLst>
                                </p:cTn>
                              </p:par>
                            </p:childTnLst>
                          </p:cTn>
                        </p:par>
                        <p:par>
                          <p:cTn id="25" fill="hold">
                            <p:stCondLst>
                              <p:cond delay="3900"/>
                            </p:stCondLst>
                            <p:childTnLst>
                              <p:par>
                                <p:cTn id="26" presetID="45" presetClass="entr" presetSubtype="0" fill="hold" nodeType="after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2000"/>
                                        <p:tgtEl>
                                          <p:spTgt spid="5">
                                            <p:txEl>
                                              <p:pRg st="0" end="0"/>
                                            </p:txEl>
                                          </p:spTgt>
                                        </p:tgtEl>
                                      </p:cBhvr>
                                    </p:animEffect>
                                    <p:anim calcmode="lin" valueType="num">
                                      <p:cBhvr>
                                        <p:cTn id="29"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30"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31" fill="hold">
                            <p:stCondLst>
                              <p:cond delay="5900"/>
                            </p:stCondLst>
                            <p:childTnLst>
                              <p:par>
                                <p:cTn id="32" presetID="53" presetClass="entr" presetSubtype="16" fill="hold"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17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17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1700"/>
                                        <p:tgtEl>
                                          <p:spTgt spid="5">
                                            <p:txEl>
                                              <p:pRg st="3" end="3"/>
                                            </p:txEl>
                                          </p:spTgt>
                                        </p:tgtEl>
                                      </p:cBhvr>
                                    </p:animEffect>
                                  </p:childTnLst>
                                </p:cTn>
                              </p:par>
                            </p:childTnLst>
                          </p:cTn>
                        </p:par>
                        <p:par>
                          <p:cTn id="37" fill="hold">
                            <p:stCondLst>
                              <p:cond delay="7600"/>
                            </p:stCondLst>
                            <p:childTnLst>
                              <p:par>
                                <p:cTn id="38" presetID="53" presetClass="entr" presetSubtype="16" fill="hold" nodeType="after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 calcmode="lin" valueType="num">
                                      <p:cBhvr>
                                        <p:cTn id="40" dur="14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1" dur="14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2" dur="1400"/>
                                        <p:tgtEl>
                                          <p:spTgt spid="5">
                                            <p:txEl>
                                              <p:pRg st="6" end="6"/>
                                            </p:txEl>
                                          </p:spTgt>
                                        </p:tgtEl>
                                      </p:cBhvr>
                                    </p:animEffect>
                                  </p:childTnLst>
                                </p:cTn>
                              </p:par>
                            </p:childTnLst>
                          </p:cTn>
                        </p:par>
                        <p:par>
                          <p:cTn id="43" fill="hold">
                            <p:stCondLst>
                              <p:cond delay="9000"/>
                            </p:stCondLst>
                            <p:childTnLst>
                              <p:par>
                                <p:cTn id="44" presetID="53" presetClass="entr" presetSubtype="16" fill="hold"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 calcmode="lin" valueType="num">
                                      <p:cBhvr>
                                        <p:cTn id="46" dur="14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7" dur="14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8" dur="14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defTabSz="914400">
              <a:lnSpc>
                <a:spcPct val="90000"/>
              </a:lnSpc>
              <a:spcBef>
                <a:spcPts val="0"/>
              </a:spcBef>
              <a:buNone/>
            </a:pPr>
            <a:r>
              <a:rPr lang="de-DE" sz="5400" b="0" i="0" spc="-150" dirty="0" smtClean="0">
                <a:effectLst>
                  <a:outerShdw blurRad="50800" dist="38100" dir="2700000" algn="tl">
                    <a:prstClr val="black">
                      <a:alpha val="40000"/>
                    </a:prstClr>
                  </a:outerShdw>
                </a:effectLst>
                <a:latin typeface="Calibri"/>
                <a:ea typeface="+mn-ea"/>
                <a:cs typeface="Arial"/>
              </a:rPr>
              <a:t>Unser Partner für virtuelle Räume - ImmerSight</a:t>
            </a:r>
            <a:endParaRPr lang="de-DE" sz="5400" b="1" i="0" spc="-150" dirty="0">
              <a:effectLst>
                <a:outerShdw blurRad="50800" dist="38100" dir="2700000" algn="tl">
                  <a:prstClr val="black">
                    <a:alpha val="40000"/>
                  </a:prstClr>
                </a:outerShdw>
              </a:effectLst>
              <a:latin typeface="Calibri"/>
              <a:ea typeface="+mn-ea"/>
              <a:cs typeface="Arial"/>
            </a:endParaRPr>
          </a:p>
        </p:txBody>
      </p:sp>
      <p:sp>
        <p:nvSpPr>
          <p:cNvPr id="3" name="Untertitel 2"/>
          <p:cNvSpPr>
            <a:spLocks noGrp="1"/>
          </p:cNvSpPr>
          <p:nvPr>
            <p:ph type="subTitle" idx="1"/>
          </p:nvPr>
        </p:nvSpPr>
        <p:spPr>
          <a:xfrm>
            <a:off x="1368955" y="4344988"/>
            <a:ext cx="7043208" cy="1370012"/>
          </a:xfrm>
        </p:spPr>
        <p:txBody>
          <a:bodyPr/>
          <a:lstStyle/>
          <a:p>
            <a:pPr marL="0" indent="0" algn="l">
              <a:lnSpc>
                <a:spcPct val="90000"/>
              </a:lnSpc>
              <a:spcBef>
                <a:spcPts val="0"/>
              </a:spcBef>
              <a:buNone/>
            </a:pPr>
            <a:r>
              <a:rPr lang="de-DE" b="0" i="0" dirty="0" smtClean="0">
                <a:solidFill>
                  <a:srgbClr val="FFFFFF">
                    <a:tint val="75000"/>
                  </a:srgbClr>
                </a:solidFill>
              </a:rPr>
              <a:t>Name</a:t>
            </a:r>
          </a:p>
          <a:p>
            <a:pPr marL="0" indent="0" algn="l">
              <a:lnSpc>
                <a:spcPct val="90000"/>
              </a:lnSpc>
              <a:spcBef>
                <a:spcPts val="0"/>
              </a:spcBef>
              <a:buNone/>
            </a:pPr>
            <a:r>
              <a:rPr lang="de-DE" b="0" i="0" dirty="0" smtClean="0">
                <a:solidFill>
                  <a:srgbClr val="FFFFFF">
                    <a:tint val="75000"/>
                  </a:srgbClr>
                </a:solidFill>
              </a:rPr>
              <a:t>Titel</a:t>
            </a:r>
          </a:p>
          <a:p>
            <a:pPr marL="0" indent="0" algn="l">
              <a:lnSpc>
                <a:spcPct val="90000"/>
              </a:lnSpc>
              <a:spcBef>
                <a:spcPts val="0"/>
              </a:spcBef>
              <a:buNone/>
            </a:pPr>
            <a:r>
              <a:rPr lang="de-DE" b="0" i="0" dirty="0" smtClean="0">
                <a:solidFill>
                  <a:srgbClr val="FFFFFF">
                    <a:tint val="75000"/>
                  </a:srgbClr>
                </a:solidFill>
              </a:rPr>
              <a:t>Firma</a:t>
            </a:r>
            <a:endParaRPr lang="de-DE" b="0" i="0" dirty="0">
              <a:solidFill>
                <a:srgbClr val="FFFFFF">
                  <a:tint val="75000"/>
                </a:srgbClr>
              </a:solidFill>
            </a:endParaRPr>
          </a:p>
        </p:txBody>
      </p:sp>
      <p:sp>
        <p:nvSpPr>
          <p:cNvPr id="4" name="Textplatzhalter 3"/>
          <p:cNvSpPr>
            <a:spLocks noGrp="1"/>
          </p:cNvSpPr>
          <p:nvPr>
            <p:ph type="body" sz="quarter" idx="10"/>
          </p:nvPr>
        </p:nvSpPr>
        <p:spPr/>
        <p:txBody>
          <a:bodyPr/>
          <a:lstStyle/>
          <a:p>
            <a:pPr marL="0" indent="0" algn="l" defTabSz="914400">
              <a:lnSpc>
                <a:spcPct val="90000"/>
              </a:lnSpc>
              <a:spcBef>
                <a:spcPts val="0"/>
              </a:spcBef>
              <a:buNone/>
            </a:pPr>
            <a:r>
              <a:rPr lang="de-DE" sz="7200" dirty="0" smtClean="0"/>
              <a:t>Kunden -&gt; Entertainment</a:t>
            </a:r>
            <a:endParaRPr lang="de-DE" sz="7200" dirty="0"/>
          </a:p>
        </p:txBody>
      </p:sp>
      <p:sp>
        <p:nvSpPr>
          <p:cNvPr id="5" name="Textfeld 4"/>
          <p:cNvSpPr txBox="1"/>
          <p:nvPr/>
        </p:nvSpPr>
        <p:spPr>
          <a:xfrm>
            <a:off x="683568" y="3740844"/>
            <a:ext cx="7992888" cy="2769989"/>
          </a:xfrm>
          <a:prstGeom prst="rect">
            <a:avLst/>
          </a:prstGeom>
          <a:noFill/>
        </p:spPr>
        <p:txBody>
          <a:bodyPr wrap="square" rtlCol="0">
            <a:spAutoFit/>
          </a:bodyPr>
          <a:lstStyle/>
          <a:p>
            <a:r>
              <a:rPr lang="de-DE" sz="1200" b="1" dirty="0"/>
              <a:t>Schauen Sie sich den Raum in Ruhe an, treten Sie näher an die Details heran, erkunden Sie den nächsten Raum oder auch die nächste Etage. Palette PLAY kann browserbasiert auf der eigenen Homepage integriert werden und bietet so auch dem Besucher Ihrer Website eine spektakuläre und überzeugende Präsentation. Spielend leicht präsentieren Sie mit Palette PLAY Ihre Entwürfe. Mit ein wenig Übung können Sie die Navigation flüssig bedienen</a:t>
            </a:r>
            <a:r>
              <a:rPr lang="de-DE" sz="1200" b="1" dirty="0" smtClean="0"/>
              <a:t>.</a:t>
            </a:r>
          </a:p>
          <a:p>
            <a:endParaRPr lang="de-DE" sz="1200" b="1" dirty="0"/>
          </a:p>
          <a:p>
            <a:r>
              <a:rPr lang="de-DE" sz="1200" b="1" dirty="0"/>
              <a:t>Ich glaub ich steh im Raum!</a:t>
            </a:r>
          </a:p>
          <a:p>
            <a:r>
              <a:rPr lang="de-DE" sz="1200" dirty="0"/>
              <a:t/>
            </a:r>
            <a:br>
              <a:rPr lang="de-DE" sz="1200" dirty="0"/>
            </a:br>
            <a:r>
              <a:rPr lang="de-DE" sz="1200" b="1" dirty="0"/>
              <a:t>Wenn Sie wollen, können Sie den virtuellen Raum aus Palette Play auch mit einer VR-Brille in 3D erkunden und begehen. Das funktioniert mit der professionellen Raumbrille von </a:t>
            </a:r>
            <a:r>
              <a:rPr lang="de-DE" sz="1200" b="1" dirty="0" err="1"/>
              <a:t>Immersight</a:t>
            </a:r>
            <a:r>
              <a:rPr lang="de-DE" sz="1200" b="1" dirty="0"/>
              <a:t> und auch mit der </a:t>
            </a:r>
            <a:r>
              <a:rPr lang="de-DE" sz="1200" b="1" dirty="0" err="1"/>
              <a:t>Oculus</a:t>
            </a:r>
            <a:r>
              <a:rPr lang="de-DE" sz="1200" b="1" dirty="0"/>
              <a:t> Rift (derzeit allerdings noch nicht im Handel erhältlich). Wir empfehlen die professionelle Raumbrille von </a:t>
            </a:r>
            <a:r>
              <a:rPr lang="de-DE" sz="1200" b="1" dirty="0" err="1"/>
              <a:t>Immersight</a:t>
            </a:r>
            <a:r>
              <a:rPr lang="de-DE" sz="1200" b="1" dirty="0"/>
              <a:t>. Mit der durchdachten Lösung von </a:t>
            </a:r>
            <a:r>
              <a:rPr lang="de-DE" sz="1200" b="1" dirty="0" err="1"/>
              <a:t>Immersight</a:t>
            </a:r>
            <a:r>
              <a:rPr lang="de-DE" sz="1200" b="1" dirty="0"/>
              <a:t> können Sie sich einen virtuellen Showroom mit einer Raumbrille einrichten und sind nun wirklich mit Ihren Kunden im 21. Jahrhundert angekommen.</a:t>
            </a:r>
          </a:p>
          <a:p>
            <a:r>
              <a:rPr lang="de-DE" sz="1200" b="1" dirty="0"/>
              <a:t>Mehr über </a:t>
            </a:r>
            <a:r>
              <a:rPr lang="de-DE" sz="1200" b="1" dirty="0" err="1">
                <a:hlinkClick r:id="rId3"/>
              </a:rPr>
              <a:t>Immersight</a:t>
            </a:r>
            <a:endParaRPr lang="de-DE" sz="1200" b="1" dirty="0"/>
          </a:p>
          <a:p>
            <a:endParaRPr lang="de-DE" b="1" dirty="0"/>
          </a:p>
        </p:txBody>
      </p:sp>
      <p:pic>
        <p:nvPicPr>
          <p:cNvPr id="2052" name="Picture 4" descr="Palette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9506" y="5892307"/>
            <a:ext cx="1615200" cy="853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22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22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4200"/>
                            </p:stCondLst>
                            <p:childTnLst>
                              <p:par>
                                <p:cTn id="27" presetID="53" presetClass="entr" presetSubtype="16" fill="hold"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5">
                                            <p:txEl>
                                              <p:pRg st="0" end="0"/>
                                            </p:txEl>
                                          </p:spTgt>
                                        </p:tgtEl>
                                      </p:cBhvr>
                                    </p:animEffect>
                                  </p:childTnLst>
                                </p:cTn>
                              </p:par>
                            </p:childTnLst>
                          </p:cTn>
                        </p:par>
                        <p:par>
                          <p:cTn id="32" fill="hold">
                            <p:stCondLst>
                              <p:cond delay="4700"/>
                            </p:stCondLst>
                            <p:childTnLst>
                              <p:par>
                                <p:cTn id="33" presetID="31" presetClass="entr" presetSubtype="0" fill="hold" nodeType="after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2" end="2"/>
                                            </p:txEl>
                                          </p:spTgt>
                                        </p:tgtEl>
                                      </p:cBhvr>
                                    </p:animEffect>
                                  </p:childTnLst>
                                </p:cTn>
                              </p:par>
                            </p:childTnLst>
                          </p:cTn>
                        </p:par>
                        <p:par>
                          <p:cTn id="39" fill="hold">
                            <p:stCondLst>
                              <p:cond delay="5700"/>
                            </p:stCondLst>
                            <p:childTnLst>
                              <p:par>
                                <p:cTn id="40" presetID="26" presetClass="entr" presetSubtype="0" fill="hold" nodeType="after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down)">
                                      <p:cBhvr>
                                        <p:cTn id="42" dur="580">
                                          <p:stCondLst>
                                            <p:cond delay="0"/>
                                          </p:stCondLst>
                                        </p:cTn>
                                        <p:tgtEl>
                                          <p:spTgt spid="5">
                                            <p:txEl>
                                              <p:pRg st="3" end="3"/>
                                            </p:txEl>
                                          </p:spTgt>
                                        </p:tgtEl>
                                      </p:cBhvr>
                                    </p:animEffect>
                                    <p:anim calcmode="lin" valueType="num">
                                      <p:cBhvr>
                                        <p:cTn id="43"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xEl>
                                              <p:pRg st="3" end="3"/>
                                            </p:txEl>
                                          </p:spTgt>
                                        </p:tgtEl>
                                      </p:cBhvr>
                                      <p:to x="100000" y="60000"/>
                                    </p:animScale>
                                    <p:animScale>
                                      <p:cBhvr>
                                        <p:cTn id="49" dur="166" decel="50000">
                                          <p:stCondLst>
                                            <p:cond delay="676"/>
                                          </p:stCondLst>
                                        </p:cTn>
                                        <p:tgtEl>
                                          <p:spTgt spid="5">
                                            <p:txEl>
                                              <p:pRg st="3" end="3"/>
                                            </p:txEl>
                                          </p:spTgt>
                                        </p:tgtEl>
                                      </p:cBhvr>
                                      <p:to x="100000" y="100000"/>
                                    </p:animScale>
                                    <p:animScale>
                                      <p:cBhvr>
                                        <p:cTn id="50" dur="26">
                                          <p:stCondLst>
                                            <p:cond delay="1312"/>
                                          </p:stCondLst>
                                        </p:cTn>
                                        <p:tgtEl>
                                          <p:spTgt spid="5">
                                            <p:txEl>
                                              <p:pRg st="3" end="3"/>
                                            </p:txEl>
                                          </p:spTgt>
                                        </p:tgtEl>
                                      </p:cBhvr>
                                      <p:to x="100000" y="80000"/>
                                    </p:animScale>
                                    <p:animScale>
                                      <p:cBhvr>
                                        <p:cTn id="51" dur="166" decel="50000">
                                          <p:stCondLst>
                                            <p:cond delay="1338"/>
                                          </p:stCondLst>
                                        </p:cTn>
                                        <p:tgtEl>
                                          <p:spTgt spid="5">
                                            <p:txEl>
                                              <p:pRg st="3" end="3"/>
                                            </p:txEl>
                                          </p:spTgt>
                                        </p:tgtEl>
                                      </p:cBhvr>
                                      <p:to x="100000" y="100000"/>
                                    </p:animScale>
                                    <p:animScale>
                                      <p:cBhvr>
                                        <p:cTn id="52" dur="26">
                                          <p:stCondLst>
                                            <p:cond delay="1642"/>
                                          </p:stCondLst>
                                        </p:cTn>
                                        <p:tgtEl>
                                          <p:spTgt spid="5">
                                            <p:txEl>
                                              <p:pRg st="3" end="3"/>
                                            </p:txEl>
                                          </p:spTgt>
                                        </p:tgtEl>
                                      </p:cBhvr>
                                      <p:to x="100000" y="90000"/>
                                    </p:animScale>
                                    <p:animScale>
                                      <p:cBhvr>
                                        <p:cTn id="53" dur="166" decel="50000">
                                          <p:stCondLst>
                                            <p:cond delay="1668"/>
                                          </p:stCondLst>
                                        </p:cTn>
                                        <p:tgtEl>
                                          <p:spTgt spid="5">
                                            <p:txEl>
                                              <p:pRg st="3" end="3"/>
                                            </p:txEl>
                                          </p:spTgt>
                                        </p:tgtEl>
                                      </p:cBhvr>
                                      <p:to x="100000" y="100000"/>
                                    </p:animScale>
                                    <p:animScale>
                                      <p:cBhvr>
                                        <p:cTn id="54" dur="26">
                                          <p:stCondLst>
                                            <p:cond delay="1808"/>
                                          </p:stCondLst>
                                        </p:cTn>
                                        <p:tgtEl>
                                          <p:spTgt spid="5">
                                            <p:txEl>
                                              <p:pRg st="3" end="3"/>
                                            </p:txEl>
                                          </p:spTgt>
                                        </p:tgtEl>
                                      </p:cBhvr>
                                      <p:to x="100000" y="95000"/>
                                    </p:animScale>
                                    <p:animScale>
                                      <p:cBhvr>
                                        <p:cTn id="55" dur="166" decel="50000">
                                          <p:stCondLst>
                                            <p:cond delay="1834"/>
                                          </p:stCondLst>
                                        </p:cTn>
                                        <p:tgtEl>
                                          <p:spTgt spid="5">
                                            <p:txEl>
                                              <p:pRg st="3" end="3"/>
                                            </p:txEl>
                                          </p:spTgt>
                                        </p:tgtEl>
                                      </p:cBhvr>
                                      <p:to x="100000" y="100000"/>
                                    </p:animScale>
                                  </p:childTnLst>
                                </p:cTn>
                              </p:par>
                            </p:childTnLst>
                          </p:cTn>
                        </p:par>
                        <p:par>
                          <p:cTn id="56" fill="hold">
                            <p:stCondLst>
                              <p:cond delay="7700"/>
                            </p:stCondLst>
                            <p:childTnLst>
                              <p:par>
                                <p:cTn id="57" presetID="26" presetClass="entr" presetSubtype="0" fill="hold" nodeType="after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wipe(down)">
                                      <p:cBhvr>
                                        <p:cTn id="59" dur="580">
                                          <p:stCondLst>
                                            <p:cond delay="0"/>
                                          </p:stCondLst>
                                        </p:cTn>
                                        <p:tgtEl>
                                          <p:spTgt spid="5">
                                            <p:txEl>
                                              <p:pRg st="4" end="4"/>
                                            </p:txEl>
                                          </p:spTgt>
                                        </p:tgtEl>
                                      </p:cBhvr>
                                    </p:animEffect>
                                    <p:anim calcmode="lin" valueType="num">
                                      <p:cBhvr>
                                        <p:cTn id="6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xEl>
                                              <p:pRg st="4" end="4"/>
                                            </p:txEl>
                                          </p:spTgt>
                                        </p:tgtEl>
                                      </p:cBhvr>
                                      <p:to x="100000" y="60000"/>
                                    </p:animScale>
                                    <p:animScale>
                                      <p:cBhvr>
                                        <p:cTn id="66" dur="166" decel="50000">
                                          <p:stCondLst>
                                            <p:cond delay="676"/>
                                          </p:stCondLst>
                                        </p:cTn>
                                        <p:tgtEl>
                                          <p:spTgt spid="5">
                                            <p:txEl>
                                              <p:pRg st="4" end="4"/>
                                            </p:txEl>
                                          </p:spTgt>
                                        </p:tgtEl>
                                      </p:cBhvr>
                                      <p:to x="100000" y="100000"/>
                                    </p:animScale>
                                    <p:animScale>
                                      <p:cBhvr>
                                        <p:cTn id="67" dur="26">
                                          <p:stCondLst>
                                            <p:cond delay="1312"/>
                                          </p:stCondLst>
                                        </p:cTn>
                                        <p:tgtEl>
                                          <p:spTgt spid="5">
                                            <p:txEl>
                                              <p:pRg st="4" end="4"/>
                                            </p:txEl>
                                          </p:spTgt>
                                        </p:tgtEl>
                                      </p:cBhvr>
                                      <p:to x="100000" y="80000"/>
                                    </p:animScale>
                                    <p:animScale>
                                      <p:cBhvr>
                                        <p:cTn id="68" dur="166" decel="50000">
                                          <p:stCondLst>
                                            <p:cond delay="1338"/>
                                          </p:stCondLst>
                                        </p:cTn>
                                        <p:tgtEl>
                                          <p:spTgt spid="5">
                                            <p:txEl>
                                              <p:pRg st="4" end="4"/>
                                            </p:txEl>
                                          </p:spTgt>
                                        </p:tgtEl>
                                      </p:cBhvr>
                                      <p:to x="100000" y="100000"/>
                                    </p:animScale>
                                    <p:animScale>
                                      <p:cBhvr>
                                        <p:cTn id="69" dur="26">
                                          <p:stCondLst>
                                            <p:cond delay="1642"/>
                                          </p:stCondLst>
                                        </p:cTn>
                                        <p:tgtEl>
                                          <p:spTgt spid="5">
                                            <p:txEl>
                                              <p:pRg st="4" end="4"/>
                                            </p:txEl>
                                          </p:spTgt>
                                        </p:tgtEl>
                                      </p:cBhvr>
                                      <p:to x="100000" y="90000"/>
                                    </p:animScale>
                                    <p:animScale>
                                      <p:cBhvr>
                                        <p:cTn id="70" dur="166" decel="50000">
                                          <p:stCondLst>
                                            <p:cond delay="1668"/>
                                          </p:stCondLst>
                                        </p:cTn>
                                        <p:tgtEl>
                                          <p:spTgt spid="5">
                                            <p:txEl>
                                              <p:pRg st="4" end="4"/>
                                            </p:txEl>
                                          </p:spTgt>
                                        </p:tgtEl>
                                      </p:cBhvr>
                                      <p:to x="100000" y="100000"/>
                                    </p:animScale>
                                    <p:animScale>
                                      <p:cBhvr>
                                        <p:cTn id="71" dur="26">
                                          <p:stCondLst>
                                            <p:cond delay="1808"/>
                                          </p:stCondLst>
                                        </p:cTn>
                                        <p:tgtEl>
                                          <p:spTgt spid="5">
                                            <p:txEl>
                                              <p:pRg st="4" end="4"/>
                                            </p:txEl>
                                          </p:spTgt>
                                        </p:tgtEl>
                                      </p:cBhvr>
                                      <p:to x="100000" y="95000"/>
                                    </p:animScale>
                                    <p:animScale>
                                      <p:cBhvr>
                                        <p:cTn id="72" dur="166" decel="50000">
                                          <p:stCondLst>
                                            <p:cond delay="1834"/>
                                          </p:stCondLst>
                                        </p:cTn>
                                        <p:tgtEl>
                                          <p:spTgt spid="5">
                                            <p:txEl>
                                              <p:pRg st="4" end="4"/>
                                            </p:txEl>
                                          </p:spTgt>
                                        </p:tgtEl>
                                      </p:cBhvr>
                                      <p:to x="100000" y="100000"/>
                                    </p:animScale>
                                  </p:childTnLst>
                                </p:cTn>
                              </p:par>
                            </p:childTnLst>
                          </p:cTn>
                        </p:par>
                        <p:par>
                          <p:cTn id="73" fill="hold">
                            <p:stCondLst>
                              <p:cond delay="9700"/>
                            </p:stCondLst>
                            <p:childTnLst>
                              <p:par>
                                <p:cTn id="74" presetID="26" presetClass="entr" presetSubtype="0" fill="hold" nodeType="afterEffect">
                                  <p:stCondLst>
                                    <p:cond delay="0"/>
                                  </p:stCondLst>
                                  <p:childTnLst>
                                    <p:set>
                                      <p:cBhvr>
                                        <p:cTn id="75" dur="1" fill="hold">
                                          <p:stCondLst>
                                            <p:cond delay="0"/>
                                          </p:stCondLst>
                                        </p:cTn>
                                        <p:tgtEl>
                                          <p:spTgt spid="2052"/>
                                        </p:tgtEl>
                                        <p:attrNameLst>
                                          <p:attrName>style.visibility</p:attrName>
                                        </p:attrNameLst>
                                      </p:cBhvr>
                                      <p:to>
                                        <p:strVal val="visible"/>
                                      </p:to>
                                    </p:set>
                                    <p:animEffect transition="in" filter="wipe(down)">
                                      <p:cBhvr>
                                        <p:cTn id="76" dur="580">
                                          <p:stCondLst>
                                            <p:cond delay="0"/>
                                          </p:stCondLst>
                                        </p:cTn>
                                        <p:tgtEl>
                                          <p:spTgt spid="2052"/>
                                        </p:tgtEl>
                                      </p:cBhvr>
                                    </p:animEffect>
                                    <p:anim calcmode="lin" valueType="num">
                                      <p:cBhvr>
                                        <p:cTn id="77"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82" dur="26">
                                          <p:stCondLst>
                                            <p:cond delay="650"/>
                                          </p:stCondLst>
                                        </p:cTn>
                                        <p:tgtEl>
                                          <p:spTgt spid="2052"/>
                                        </p:tgtEl>
                                      </p:cBhvr>
                                      <p:to x="100000" y="60000"/>
                                    </p:animScale>
                                    <p:animScale>
                                      <p:cBhvr>
                                        <p:cTn id="83" dur="166" decel="50000">
                                          <p:stCondLst>
                                            <p:cond delay="676"/>
                                          </p:stCondLst>
                                        </p:cTn>
                                        <p:tgtEl>
                                          <p:spTgt spid="2052"/>
                                        </p:tgtEl>
                                      </p:cBhvr>
                                      <p:to x="100000" y="100000"/>
                                    </p:animScale>
                                    <p:animScale>
                                      <p:cBhvr>
                                        <p:cTn id="84" dur="26">
                                          <p:stCondLst>
                                            <p:cond delay="1312"/>
                                          </p:stCondLst>
                                        </p:cTn>
                                        <p:tgtEl>
                                          <p:spTgt spid="2052"/>
                                        </p:tgtEl>
                                      </p:cBhvr>
                                      <p:to x="100000" y="80000"/>
                                    </p:animScale>
                                    <p:animScale>
                                      <p:cBhvr>
                                        <p:cTn id="85" dur="166" decel="50000">
                                          <p:stCondLst>
                                            <p:cond delay="1338"/>
                                          </p:stCondLst>
                                        </p:cTn>
                                        <p:tgtEl>
                                          <p:spTgt spid="2052"/>
                                        </p:tgtEl>
                                      </p:cBhvr>
                                      <p:to x="100000" y="100000"/>
                                    </p:animScale>
                                    <p:animScale>
                                      <p:cBhvr>
                                        <p:cTn id="86" dur="26">
                                          <p:stCondLst>
                                            <p:cond delay="1642"/>
                                          </p:stCondLst>
                                        </p:cTn>
                                        <p:tgtEl>
                                          <p:spTgt spid="2052"/>
                                        </p:tgtEl>
                                      </p:cBhvr>
                                      <p:to x="100000" y="90000"/>
                                    </p:animScale>
                                    <p:animScale>
                                      <p:cBhvr>
                                        <p:cTn id="87" dur="166" decel="50000">
                                          <p:stCondLst>
                                            <p:cond delay="1668"/>
                                          </p:stCondLst>
                                        </p:cTn>
                                        <p:tgtEl>
                                          <p:spTgt spid="2052"/>
                                        </p:tgtEl>
                                      </p:cBhvr>
                                      <p:to x="100000" y="100000"/>
                                    </p:animScale>
                                    <p:animScale>
                                      <p:cBhvr>
                                        <p:cTn id="88" dur="26">
                                          <p:stCondLst>
                                            <p:cond delay="1808"/>
                                          </p:stCondLst>
                                        </p:cTn>
                                        <p:tgtEl>
                                          <p:spTgt spid="2052"/>
                                        </p:tgtEl>
                                      </p:cBhvr>
                                      <p:to x="100000" y="95000"/>
                                    </p:animScale>
                                    <p:animScale>
                                      <p:cBhvr>
                                        <p:cTn id="89"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eiß mit Schriftart &quot;Courier&quot; für Folien, auf denen sich Code befindet">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1DED46-D66D-454A-B8B2-8EE17CF4DC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Beispielpräsentationsfolien (Design Grün mit Goldtextur)</Template>
  <TotalTime>0</TotalTime>
  <Words>1271</Words>
  <Application>Microsoft Office PowerPoint</Application>
  <PresentationFormat>Bildschirmpräsentation (4:3)</PresentationFormat>
  <Paragraphs>105</Paragraphs>
  <Slides>10</Slides>
  <Notes>10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Calibri</vt:lpstr>
      <vt:lpstr>Courier New</vt:lpstr>
      <vt:lpstr>Wingdings</vt:lpstr>
      <vt:lpstr>Green Segoe 4-3 template-template_April-17-2007</vt:lpstr>
      <vt:lpstr>Weiß mit Schriftart "Courier" für Folien, auf denen sich Code befindet</vt:lpstr>
      <vt:lpstr>Immobilien Marketing Entertainment</vt:lpstr>
      <vt:lpstr>Entertainment für die Immobilienvermarktung mit speziellen Tools</vt:lpstr>
      <vt:lpstr>High-End-Rendering    Innen und Außenansichten</vt:lpstr>
      <vt:lpstr>Bungalow Panorama</vt:lpstr>
      <vt:lpstr>Bungalow Filmschnitt</vt:lpstr>
      <vt:lpstr>Bungalow – Play File</vt:lpstr>
      <vt:lpstr>Palette@Home</vt:lpstr>
      <vt:lpstr>Ihr Immobilienpartner</vt:lpstr>
      <vt:lpstr>Unser Partner für virtuelle Räume - ImmerSight</vt:lpstr>
      <vt:lpstr> 3D Riedus Visuality GbR  Uhlbacher Str. 159   70329 Stuttgart  info@3d-riedus-visuality.de  www. 3d-riedus-visuality.de   T: +49 173 843 00 39  F: +49 711 32 33 20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Immobilien Marketing Entertainment</dc:title>
  <dc:creator>Computer</dc:creator>
  <cp:keywords/>
  <cp:lastModifiedBy>Computer</cp:lastModifiedBy>
  <cp:revision>44</cp:revision>
  <dcterms:created xsi:type="dcterms:W3CDTF">2015-08-12T05:41:14Z</dcterms:created>
  <dcterms:modified xsi:type="dcterms:W3CDTF">2015-08-25T11:24:10Z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